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256" r:id="rId2"/>
    <p:sldId id="322" r:id="rId3"/>
    <p:sldId id="275" r:id="rId4"/>
    <p:sldId id="277" r:id="rId5"/>
    <p:sldId id="316" r:id="rId6"/>
    <p:sldId id="315" r:id="rId7"/>
    <p:sldId id="317" r:id="rId8"/>
    <p:sldId id="333" r:id="rId9"/>
    <p:sldId id="278" r:id="rId10"/>
    <p:sldId id="327" r:id="rId11"/>
    <p:sldId id="328" r:id="rId12"/>
    <p:sldId id="331" r:id="rId13"/>
    <p:sldId id="329" r:id="rId14"/>
    <p:sldId id="330" r:id="rId15"/>
    <p:sldId id="284" r:id="rId16"/>
    <p:sldId id="271" r:id="rId17"/>
    <p:sldId id="332" r:id="rId18"/>
    <p:sldId id="309" r:id="rId19"/>
    <p:sldId id="334" r:id="rId20"/>
    <p:sldId id="326" r:id="rId21"/>
    <p:sldId id="312" r:id="rId22"/>
  </p:sldIdLst>
  <p:sldSz cx="9906000" cy="6858000" type="A4"/>
  <p:notesSz cx="6797675" cy="9926638"/>
  <p:defaultTextStyle>
    <a:defPPr>
      <a:defRPr lang="en-GB"/>
    </a:defPPr>
    <a:lvl1pPr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F8F"/>
    <a:srgbClr val="0000CC"/>
    <a:srgbClr val="FFFFCC"/>
    <a:srgbClr val="008000"/>
    <a:srgbClr val="FFFF00"/>
    <a:srgbClr val="CCECFF"/>
    <a:srgbClr val="FF3300"/>
    <a:srgbClr val="00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4" autoAdjust="0"/>
    <p:restoredTop sz="96705" autoAdjust="0"/>
  </p:normalViewPr>
  <p:slideViewPr>
    <p:cSldViewPr snapToGrid="0">
      <p:cViewPr varScale="1">
        <p:scale>
          <a:sx n="91" d="100"/>
          <a:sy n="91" d="100"/>
        </p:scale>
        <p:origin x="1062" y="84"/>
      </p:cViewPr>
      <p:guideLst>
        <p:guide orient="horz" pos="2160"/>
        <p:guide pos="312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85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29699" name="Rectangle 3"/>
          <p:cNvSpPr>
            <a:spLocks noGrp="1" noChangeArrowheads="1"/>
          </p:cNvSpPr>
          <p:nvPr>
            <p:ph type="dt" sz="quarter" idx="1"/>
          </p:nvPr>
        </p:nvSpPr>
        <p:spPr bwMode="auto">
          <a:xfrm>
            <a:off x="3852016"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29700" name="Rectangle 4"/>
          <p:cNvSpPr>
            <a:spLocks noGrp="1" noChangeArrowheads="1"/>
          </p:cNvSpPr>
          <p:nvPr>
            <p:ph type="ftr" sz="quarter" idx="2"/>
          </p:nvPr>
        </p:nvSpPr>
        <p:spPr bwMode="auto">
          <a:xfrm>
            <a:off x="0"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29701" name="Rectangle 5"/>
          <p:cNvSpPr>
            <a:spLocks noGrp="1" noChangeArrowheads="1"/>
          </p:cNvSpPr>
          <p:nvPr>
            <p:ph type="sldNum" sz="quarter" idx="3"/>
          </p:nvPr>
        </p:nvSpPr>
        <p:spPr bwMode="auto">
          <a:xfrm>
            <a:off x="3852016"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745C5D4-BAB5-43E1-9A89-6076DFDE39F4}" type="slidenum">
              <a:rPr lang="de-DE" altLang="de-DE"/>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AutoShape 1"/>
          <p:cNvSpPr>
            <a:spLocks noChangeArrowheads="1"/>
          </p:cNvSpPr>
          <p:nvPr/>
        </p:nvSpPr>
        <p:spPr bwMode="auto">
          <a:xfrm>
            <a:off x="0" y="0"/>
            <a:ext cx="6797675" cy="99266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23555" name="Rectangle 2"/>
          <p:cNvSpPr>
            <a:spLocks noGrp="1" noRot="1" noChangeAspect="1" noChangeArrowheads="1" noTextEdit="1"/>
          </p:cNvSpPr>
          <p:nvPr>
            <p:ph type="sldImg"/>
          </p:nvPr>
        </p:nvSpPr>
        <p:spPr bwMode="auto">
          <a:xfrm>
            <a:off x="711200" y="744538"/>
            <a:ext cx="5375275" cy="3722687"/>
          </a:xfrm>
          <a:prstGeom prst="rect">
            <a:avLst/>
          </a:prstGeom>
          <a:solidFill>
            <a:srgbClr val="FFFFFF"/>
          </a:solidFill>
          <a:ln w="9525">
            <a:solidFill>
              <a:srgbClr val="000000"/>
            </a:solidFill>
            <a:miter lim="800000"/>
            <a:headEnd/>
            <a:tailEnd/>
          </a:ln>
        </p:spPr>
      </p:sp>
      <p:sp>
        <p:nvSpPr>
          <p:cNvPr id="3075" name="Rectangle 3"/>
          <p:cNvSpPr txBox="1">
            <a:spLocks noGrp="1" noChangeArrowheads="1"/>
          </p:cNvSpPr>
          <p:nvPr>
            <p:ph type="body" idx="1"/>
          </p:nvPr>
        </p:nvSpPr>
        <p:spPr bwMode="auto">
          <a:xfrm>
            <a:off x="906357" y="4715153"/>
            <a:ext cx="4984962" cy="4466987"/>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endParaRPr lang="de-DE" noProof="0"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ln/>
        </p:spPr>
      </p:sp>
      <p:sp>
        <p:nvSpPr>
          <p:cNvPr id="24579" name="Text Box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de-DE" altLang="de-DE" smtClean="0">
                <a:cs typeface="Arial" panose="020B0604020202020204" pitchFamily="34" charset="0"/>
              </a:rPr>
              <a:t>Susanne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9610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ln/>
        </p:spPr>
      </p:sp>
      <p:sp>
        <p:nvSpPr>
          <p:cNvPr id="37891" name="Text Box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de-DE" altLang="de-DE" smtClean="0">
                <a:cs typeface="Arial" panose="020B0604020202020204" pitchFamily="34" charset="0"/>
              </a:rPr>
              <a:t>Ann Kristin</a:t>
            </a:r>
          </a:p>
        </p:txBody>
      </p:sp>
    </p:spTree>
    <p:extLst>
      <p:ext uri="{BB962C8B-B14F-4D97-AF65-F5344CB8AC3E}">
        <p14:creationId xmlns:p14="http://schemas.microsoft.com/office/powerpoint/2010/main" val="147430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25603" name="Text Box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cs typeface="Arial" panose="020B0604020202020204" pitchFamily="34" charset="0"/>
              </a:rPr>
              <a:t>Sybille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26627" name="Text Box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41987" name="Text Box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cs typeface="Arial" panose="020B0604020202020204" pitchFamily="34" charset="0"/>
              </a:rPr>
              <a:t>Sybille</a:t>
            </a:r>
          </a:p>
        </p:txBody>
      </p:sp>
    </p:spTree>
    <p:extLst>
      <p:ext uri="{BB962C8B-B14F-4D97-AF65-F5344CB8AC3E}">
        <p14:creationId xmlns:p14="http://schemas.microsoft.com/office/powerpoint/2010/main" val="203599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491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38915" name="Text Box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5"/>
            <a:ext cx="84201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722704914"/>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87861938"/>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54913" y="481013"/>
            <a:ext cx="2105025" cy="63769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38250" y="481013"/>
            <a:ext cx="6164263" cy="6376987"/>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11946028"/>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238250" y="481013"/>
            <a:ext cx="8418513" cy="1400175"/>
          </a:xfr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48102243"/>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72678796"/>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89275870"/>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41425" y="1076325"/>
            <a:ext cx="4132263" cy="578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526088" y="1076325"/>
            <a:ext cx="4133850" cy="578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38150263"/>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44691975"/>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912377072"/>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0451"/>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485168930"/>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4179410263"/>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1174750" cy="6853238"/>
            <a:chOff x="0" y="0"/>
            <a:chExt cx="683" cy="4317"/>
          </a:xfrm>
        </p:grpSpPr>
        <p:sp>
          <p:nvSpPr>
            <p:cNvPr id="1030" name="AutoShape 2"/>
            <p:cNvSpPr>
              <a:spLocks noChangeArrowheads="1"/>
            </p:cNvSpPr>
            <p:nvPr/>
          </p:nvSpPr>
          <p:spPr bwMode="auto">
            <a:xfrm>
              <a:off x="0" y="0"/>
              <a:ext cx="684" cy="4318"/>
            </a:xfrm>
            <a:prstGeom prst="roundRect">
              <a:avLst>
                <a:gd name="adj" fmla="val 144"/>
              </a:avLst>
            </a:prstGeom>
            <a:gradFill rotWithShape="0">
              <a:gsLst>
                <a:gs pos="0">
                  <a:srgbClr val="3333FF"/>
                </a:gs>
                <a:gs pos="50000">
                  <a:srgbClr val="000000"/>
                </a:gs>
                <a:gs pos="100000">
                  <a:srgbClr val="3333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grpSp>
          <p:nvGrpSpPr>
            <p:cNvPr id="1031" name="Group 3"/>
            <p:cNvGrpSpPr>
              <a:grpSpLocks/>
            </p:cNvGrpSpPr>
            <p:nvPr/>
          </p:nvGrpSpPr>
          <p:grpSpPr bwMode="auto">
            <a:xfrm>
              <a:off x="48" y="102"/>
              <a:ext cx="95" cy="4127"/>
              <a:chOff x="48" y="102"/>
              <a:chExt cx="95" cy="4127"/>
            </a:xfrm>
          </p:grpSpPr>
          <p:sp>
            <p:nvSpPr>
              <p:cNvPr id="1032" name="AutoShape 4"/>
              <p:cNvSpPr>
                <a:spLocks noChangeArrowheads="1"/>
              </p:cNvSpPr>
              <p:nvPr/>
            </p:nvSpPr>
            <p:spPr bwMode="auto">
              <a:xfrm>
                <a:off x="48" y="1105"/>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3" name="AutoShape 5"/>
              <p:cNvSpPr>
                <a:spLocks noChangeArrowheads="1"/>
              </p:cNvSpPr>
              <p:nvPr/>
            </p:nvSpPr>
            <p:spPr bwMode="auto">
              <a:xfrm>
                <a:off x="48" y="1250"/>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4" name="AutoShape 6"/>
              <p:cNvSpPr>
                <a:spLocks noChangeArrowheads="1"/>
              </p:cNvSpPr>
              <p:nvPr/>
            </p:nvSpPr>
            <p:spPr bwMode="auto">
              <a:xfrm>
                <a:off x="48" y="1393"/>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5" name="AutoShape 7"/>
              <p:cNvSpPr>
                <a:spLocks noChangeArrowheads="1"/>
              </p:cNvSpPr>
              <p:nvPr/>
            </p:nvSpPr>
            <p:spPr bwMode="auto">
              <a:xfrm>
                <a:off x="48" y="1538"/>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6" name="AutoShape 8"/>
              <p:cNvSpPr>
                <a:spLocks noChangeArrowheads="1"/>
              </p:cNvSpPr>
              <p:nvPr/>
            </p:nvSpPr>
            <p:spPr bwMode="auto">
              <a:xfrm>
                <a:off x="48" y="1683"/>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7" name="AutoShape 9"/>
              <p:cNvSpPr>
                <a:spLocks noChangeArrowheads="1"/>
              </p:cNvSpPr>
              <p:nvPr/>
            </p:nvSpPr>
            <p:spPr bwMode="auto">
              <a:xfrm>
                <a:off x="48" y="1826"/>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8" name="AutoShape 10"/>
              <p:cNvSpPr>
                <a:spLocks noChangeArrowheads="1"/>
              </p:cNvSpPr>
              <p:nvPr/>
            </p:nvSpPr>
            <p:spPr bwMode="auto">
              <a:xfrm>
                <a:off x="48" y="1971"/>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39" name="AutoShape 11"/>
              <p:cNvSpPr>
                <a:spLocks noChangeArrowheads="1"/>
              </p:cNvSpPr>
              <p:nvPr/>
            </p:nvSpPr>
            <p:spPr bwMode="auto">
              <a:xfrm>
                <a:off x="48" y="2115"/>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0" name="AutoShape 12"/>
              <p:cNvSpPr>
                <a:spLocks noChangeArrowheads="1"/>
              </p:cNvSpPr>
              <p:nvPr/>
            </p:nvSpPr>
            <p:spPr bwMode="auto">
              <a:xfrm>
                <a:off x="48" y="2259"/>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1" name="AutoShape 13"/>
              <p:cNvSpPr>
                <a:spLocks noChangeArrowheads="1"/>
              </p:cNvSpPr>
              <p:nvPr/>
            </p:nvSpPr>
            <p:spPr bwMode="auto">
              <a:xfrm>
                <a:off x="48" y="2403"/>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2" name="AutoShape 14"/>
              <p:cNvSpPr>
                <a:spLocks noChangeArrowheads="1"/>
              </p:cNvSpPr>
              <p:nvPr/>
            </p:nvSpPr>
            <p:spPr bwMode="auto">
              <a:xfrm>
                <a:off x="48" y="2548"/>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3" name="AutoShape 15"/>
              <p:cNvSpPr>
                <a:spLocks noChangeArrowheads="1"/>
              </p:cNvSpPr>
              <p:nvPr/>
            </p:nvSpPr>
            <p:spPr bwMode="auto">
              <a:xfrm>
                <a:off x="48" y="2692"/>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4" name="AutoShape 16"/>
              <p:cNvSpPr>
                <a:spLocks noChangeArrowheads="1"/>
              </p:cNvSpPr>
              <p:nvPr/>
            </p:nvSpPr>
            <p:spPr bwMode="auto">
              <a:xfrm>
                <a:off x="48" y="2836"/>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5" name="AutoShape 17"/>
              <p:cNvSpPr>
                <a:spLocks noChangeArrowheads="1"/>
              </p:cNvSpPr>
              <p:nvPr/>
            </p:nvSpPr>
            <p:spPr bwMode="auto">
              <a:xfrm>
                <a:off x="48" y="2980"/>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6" name="AutoShape 18"/>
              <p:cNvSpPr>
                <a:spLocks noChangeArrowheads="1"/>
              </p:cNvSpPr>
              <p:nvPr/>
            </p:nvSpPr>
            <p:spPr bwMode="auto">
              <a:xfrm>
                <a:off x="48" y="3124"/>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7" name="AutoShape 19"/>
              <p:cNvSpPr>
                <a:spLocks noChangeArrowheads="1"/>
              </p:cNvSpPr>
              <p:nvPr/>
            </p:nvSpPr>
            <p:spPr bwMode="auto">
              <a:xfrm>
                <a:off x="48" y="3269"/>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8" name="AutoShape 20"/>
              <p:cNvSpPr>
                <a:spLocks noChangeArrowheads="1"/>
              </p:cNvSpPr>
              <p:nvPr/>
            </p:nvSpPr>
            <p:spPr bwMode="auto">
              <a:xfrm>
                <a:off x="48" y="3412"/>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49" name="AutoShape 21"/>
              <p:cNvSpPr>
                <a:spLocks noChangeArrowheads="1"/>
              </p:cNvSpPr>
              <p:nvPr/>
            </p:nvSpPr>
            <p:spPr bwMode="auto">
              <a:xfrm>
                <a:off x="48" y="3557"/>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0" name="AutoShape 22"/>
              <p:cNvSpPr>
                <a:spLocks noChangeArrowheads="1"/>
              </p:cNvSpPr>
              <p:nvPr/>
            </p:nvSpPr>
            <p:spPr bwMode="auto">
              <a:xfrm>
                <a:off x="48" y="3702"/>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1" name="AutoShape 23"/>
              <p:cNvSpPr>
                <a:spLocks noChangeArrowheads="1"/>
              </p:cNvSpPr>
              <p:nvPr/>
            </p:nvSpPr>
            <p:spPr bwMode="auto">
              <a:xfrm>
                <a:off x="48" y="3845"/>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2" name="AutoShape 24"/>
              <p:cNvSpPr>
                <a:spLocks noChangeArrowheads="1"/>
              </p:cNvSpPr>
              <p:nvPr/>
            </p:nvSpPr>
            <p:spPr bwMode="auto">
              <a:xfrm>
                <a:off x="48" y="3990"/>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3" name="AutoShape 25"/>
              <p:cNvSpPr>
                <a:spLocks noChangeArrowheads="1"/>
              </p:cNvSpPr>
              <p:nvPr/>
            </p:nvSpPr>
            <p:spPr bwMode="auto">
              <a:xfrm>
                <a:off x="48" y="4133"/>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4" name="AutoShape 26"/>
              <p:cNvSpPr>
                <a:spLocks noChangeArrowheads="1"/>
              </p:cNvSpPr>
              <p:nvPr/>
            </p:nvSpPr>
            <p:spPr bwMode="auto">
              <a:xfrm>
                <a:off x="48" y="102"/>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5" name="AutoShape 27"/>
              <p:cNvSpPr>
                <a:spLocks noChangeArrowheads="1"/>
              </p:cNvSpPr>
              <p:nvPr/>
            </p:nvSpPr>
            <p:spPr bwMode="auto">
              <a:xfrm>
                <a:off x="48" y="246"/>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6" name="AutoShape 28"/>
              <p:cNvSpPr>
                <a:spLocks noChangeArrowheads="1"/>
              </p:cNvSpPr>
              <p:nvPr/>
            </p:nvSpPr>
            <p:spPr bwMode="auto">
              <a:xfrm>
                <a:off x="48" y="391"/>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7" name="AutoShape 29"/>
              <p:cNvSpPr>
                <a:spLocks noChangeArrowheads="1"/>
              </p:cNvSpPr>
              <p:nvPr/>
            </p:nvSpPr>
            <p:spPr bwMode="auto">
              <a:xfrm>
                <a:off x="48" y="535"/>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8" name="AutoShape 30"/>
              <p:cNvSpPr>
                <a:spLocks noChangeArrowheads="1"/>
              </p:cNvSpPr>
              <p:nvPr/>
            </p:nvSpPr>
            <p:spPr bwMode="auto">
              <a:xfrm>
                <a:off x="48" y="679"/>
                <a:ext cx="96" cy="96"/>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1059" name="AutoShape 31"/>
              <p:cNvSpPr>
                <a:spLocks noChangeArrowheads="1"/>
              </p:cNvSpPr>
              <p:nvPr/>
            </p:nvSpPr>
            <p:spPr bwMode="auto">
              <a:xfrm>
                <a:off x="48" y="823"/>
                <a:ext cx="96" cy="97"/>
              </a:xfrm>
              <a:prstGeom prst="roundRect">
                <a:avLst>
                  <a:gd name="adj" fmla="val 1042"/>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sp>
            <p:nvSpPr>
              <p:cNvPr id="2" name="AutoShape 32"/>
              <p:cNvSpPr>
                <a:spLocks noChangeArrowheads="1"/>
              </p:cNvSpPr>
              <p:nvPr/>
            </p:nvSpPr>
            <p:spPr bwMode="auto">
              <a:xfrm>
                <a:off x="48" y="968"/>
                <a:ext cx="96" cy="95"/>
              </a:xfrm>
              <a:prstGeom prst="roundRect">
                <a:avLst>
                  <a:gd name="adj" fmla="val 1060"/>
                </a:avLst>
              </a:prstGeom>
              <a:solidFill>
                <a:srgbClr val="3333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pPr algn="ctr">
                  <a:defRPr/>
                </a:pPr>
                <a:endParaRPr lang="de-DE" altLang="de-DE" smtClean="0"/>
              </a:p>
            </p:txBody>
          </p:sp>
        </p:grpSp>
      </p:grpSp>
      <p:sp>
        <p:nvSpPr>
          <p:cNvPr id="1027" name="Text Box 34"/>
          <p:cNvSpPr txBox="1">
            <a:spLocks noChangeArrowheads="1"/>
          </p:cNvSpPr>
          <p:nvPr userDrawn="1"/>
        </p:nvSpPr>
        <p:spPr bwMode="auto">
          <a:xfrm>
            <a:off x="7594600" y="63293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9pPr>
          </a:lstStyle>
          <a:p>
            <a:pPr algn="r" eaLnBrk="1" hangingPunct="1">
              <a:lnSpc>
                <a:spcPct val="95000"/>
              </a:lnSpc>
              <a:buClr>
                <a:srgbClr val="FFFFFF"/>
              </a:buClr>
              <a:buSzPct val="100000"/>
              <a:buFont typeface="Times New Roman" panose="02020603050405020304" pitchFamily="18" charset="0"/>
              <a:buNone/>
            </a:pPr>
            <a:fld id="{76095804-B076-41BA-8DE3-1ACA7D5D6124}" type="slidenum">
              <a:rPr lang="en-GB" altLang="de-DE" sz="1400">
                <a:solidFill>
                  <a:schemeClr val="tx1"/>
                </a:solidFill>
              </a:rPr>
              <a:pPr algn="r" eaLnBrk="1" hangingPunct="1">
                <a:lnSpc>
                  <a:spcPct val="95000"/>
                </a:lnSpc>
                <a:buClr>
                  <a:srgbClr val="FFFFFF"/>
                </a:buClr>
                <a:buSzPct val="100000"/>
                <a:buFont typeface="Times New Roman" panose="02020603050405020304" pitchFamily="18" charset="0"/>
                <a:buNone/>
              </a:pPr>
              <a:t>‹Nr.›</a:t>
            </a:fld>
            <a:endParaRPr lang="en-GB" altLang="de-DE" sz="1400">
              <a:solidFill>
                <a:schemeClr val="tx1"/>
              </a:solidFill>
            </a:endParaRPr>
          </a:p>
        </p:txBody>
      </p:sp>
      <p:sp>
        <p:nvSpPr>
          <p:cNvPr id="1028" name="Rectangle 35"/>
          <p:cNvSpPr>
            <a:spLocks noGrp="1" noChangeArrowheads="1"/>
          </p:cNvSpPr>
          <p:nvPr>
            <p:ph type="title"/>
          </p:nvPr>
        </p:nvSpPr>
        <p:spPr bwMode="auto">
          <a:xfrm>
            <a:off x="1238250" y="481013"/>
            <a:ext cx="84185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ctr" anchorCtr="0" compatLnSpc="1">
            <a:prstTxWarp prst="textNoShape">
              <a:avLst/>
            </a:prstTxWarp>
          </a:bodyPr>
          <a:lstStyle/>
          <a:p>
            <a:pPr lvl="0"/>
            <a:r>
              <a:rPr lang="en-GB" altLang="de-DE" smtClean="0"/>
              <a:t>Klicken Sie, um das Format des Titeltextes zu bearbeiten</a:t>
            </a:r>
          </a:p>
        </p:txBody>
      </p:sp>
      <p:sp>
        <p:nvSpPr>
          <p:cNvPr id="1060" name="Rectangle 36"/>
          <p:cNvSpPr>
            <a:spLocks noGrp="1" noChangeArrowheads="1"/>
          </p:cNvSpPr>
          <p:nvPr>
            <p:ph type="body" idx="1"/>
          </p:nvPr>
        </p:nvSpPr>
        <p:spPr bwMode="auto">
          <a:xfrm>
            <a:off x="1241425" y="1076325"/>
            <a:ext cx="8418513" cy="46513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par>
    </p:tnLst>
  </p:timing>
  <p:txStyles>
    <p:title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1.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microsoft.com/office/2007/relationships/hdphoto" Target="../media/hdphoto1.wdp"/><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238250" y="2286000"/>
            <a:ext cx="8420100" cy="1143000"/>
          </a:xfrm>
        </p:spPr>
        <p:txBody>
          <a:bodyPr lIns="0" tIns="0" rIns="0" bIns="0"/>
          <a:lstStyle/>
          <a:p>
            <a:pPr eaLnBrk="1" hangingPunct="1"/>
            <a:r>
              <a:rPr lang="de-DE" altLang="de-DE" dirty="0" smtClean="0"/>
              <a:t> </a:t>
            </a:r>
          </a:p>
        </p:txBody>
      </p:sp>
      <p:grpSp>
        <p:nvGrpSpPr>
          <p:cNvPr id="2052" name="Group 3"/>
          <p:cNvGrpSpPr>
            <a:grpSpLocks/>
          </p:cNvGrpSpPr>
          <p:nvPr/>
        </p:nvGrpSpPr>
        <p:grpSpPr bwMode="auto">
          <a:xfrm>
            <a:off x="825500" y="-290505"/>
            <a:ext cx="8337550" cy="3017838"/>
            <a:chOff x="480" y="-88"/>
            <a:chExt cx="4848" cy="1901"/>
          </a:xfrm>
        </p:grpSpPr>
        <p:sp>
          <p:nvSpPr>
            <p:cNvPr id="2058" name="AutoShape 4"/>
            <p:cNvSpPr>
              <a:spLocks noChangeArrowheads="1"/>
            </p:cNvSpPr>
            <p:nvPr/>
          </p:nvSpPr>
          <p:spPr bwMode="auto">
            <a:xfrm>
              <a:off x="480" y="384"/>
              <a:ext cx="4848" cy="576"/>
            </a:xfrm>
            <a:prstGeom prst="roundRect">
              <a:avLst>
                <a:gd name="adj" fmla="val 17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pPr algn="ctr"/>
              <a:endParaRPr lang="de-DE" altLang="de-DE" dirty="0"/>
            </a:p>
          </p:txBody>
        </p:sp>
        <p:sp>
          <p:nvSpPr>
            <p:cNvPr id="2059" name="Text Box 5"/>
            <p:cNvSpPr txBox="1">
              <a:spLocks noChangeArrowheads="1"/>
            </p:cNvSpPr>
            <p:nvPr/>
          </p:nvSpPr>
          <p:spPr bwMode="auto">
            <a:xfrm>
              <a:off x="480" y="-88"/>
              <a:ext cx="4848" cy="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defRPr>
              </a:lvl9pPr>
            </a:lstStyle>
            <a:p>
              <a:pPr algn="ctr" eaLnBrk="1" hangingPunct="1">
                <a:lnSpc>
                  <a:spcPct val="95000"/>
                </a:lnSpc>
                <a:buClr>
                  <a:srgbClr val="00FFFF"/>
                </a:buClr>
                <a:buSzPct val="100000"/>
                <a:buFont typeface="Times New Roman" panose="02020603050405020304" pitchFamily="18" charset="0"/>
                <a:buNone/>
              </a:pPr>
              <a:endParaRPr lang="en-GB" altLang="de-DE" sz="4000" i="1" dirty="0">
                <a:solidFill>
                  <a:srgbClr val="00FFFF"/>
                </a:solidFill>
              </a:endParaRPr>
            </a:p>
            <a:p>
              <a:pPr algn="ctr" eaLnBrk="1" hangingPunct="1">
                <a:lnSpc>
                  <a:spcPct val="95000"/>
                </a:lnSpc>
                <a:buClr>
                  <a:srgbClr val="00FFFF"/>
                </a:buClr>
                <a:buSzPct val="100000"/>
                <a:buFont typeface="Times New Roman" panose="02020603050405020304" pitchFamily="18" charset="0"/>
                <a:buNone/>
              </a:pPr>
              <a:r>
                <a:rPr lang="en-GB" altLang="de-DE" sz="4000" b="1" dirty="0" err="1" smtClean="0">
                  <a:solidFill>
                    <a:schemeClr val="tx1"/>
                  </a:solidFill>
                  <a:latin typeface="Calibri" panose="020F0502020204030204" pitchFamily="34" charset="0"/>
                  <a:cs typeface="Calibri" panose="020F0502020204030204" pitchFamily="34" charset="0"/>
                </a:rPr>
                <a:t>Informationen</a:t>
              </a:r>
              <a:r>
                <a:rPr lang="en-GB" altLang="de-DE" sz="4000" b="1" dirty="0" smtClean="0">
                  <a:solidFill>
                    <a:schemeClr val="tx1"/>
                  </a:solidFill>
                  <a:latin typeface="Calibri" panose="020F0502020204030204" pitchFamily="34" charset="0"/>
                  <a:cs typeface="Calibri" panose="020F0502020204030204" pitchFamily="34" charset="0"/>
                </a:rPr>
                <a:t> </a:t>
              </a:r>
              <a:r>
                <a:rPr lang="en-GB" altLang="de-DE" sz="4000" b="1" dirty="0" err="1">
                  <a:solidFill>
                    <a:schemeClr val="tx1"/>
                  </a:solidFill>
                  <a:latin typeface="Calibri" panose="020F0502020204030204" pitchFamily="34" charset="0"/>
                  <a:cs typeface="Calibri" panose="020F0502020204030204" pitchFamily="34" charset="0"/>
                </a:rPr>
                <a:t>zum</a:t>
              </a:r>
              <a:r>
                <a:rPr lang="en-GB" altLang="de-DE" sz="4000" b="1" dirty="0">
                  <a:solidFill>
                    <a:schemeClr val="tx1"/>
                  </a:solidFill>
                  <a:latin typeface="Calibri" panose="020F0502020204030204" pitchFamily="34" charset="0"/>
                  <a:cs typeface="Calibri" panose="020F0502020204030204" pitchFamily="34" charset="0"/>
                </a:rPr>
                <a:t> </a:t>
              </a:r>
              <a:r>
                <a:rPr lang="en-GB" altLang="de-DE" sz="4000" b="1" dirty="0" err="1">
                  <a:solidFill>
                    <a:schemeClr val="tx1"/>
                  </a:solidFill>
                  <a:latin typeface="Calibri" panose="020F0502020204030204" pitchFamily="34" charset="0"/>
                  <a:cs typeface="Calibri" panose="020F0502020204030204" pitchFamily="34" charset="0"/>
                </a:rPr>
                <a:t>Übergang</a:t>
              </a:r>
              <a:r>
                <a:rPr lang="en-GB" altLang="de-DE" sz="4000" b="1" dirty="0">
                  <a:solidFill>
                    <a:schemeClr val="tx1"/>
                  </a:solidFill>
                  <a:latin typeface="Calibri" panose="020F0502020204030204" pitchFamily="34" charset="0"/>
                  <a:cs typeface="Calibri" panose="020F0502020204030204" pitchFamily="34" charset="0"/>
                </a:rPr>
                <a:t> </a:t>
              </a:r>
              <a:r>
                <a:rPr lang="en-GB" altLang="de-DE" sz="4000" b="1" dirty="0" smtClean="0">
                  <a:solidFill>
                    <a:schemeClr val="tx1"/>
                  </a:solidFill>
                  <a:latin typeface="Calibri" panose="020F0502020204030204" pitchFamily="34" charset="0"/>
                  <a:cs typeface="Calibri" panose="020F0502020204030204" pitchFamily="34" charset="0"/>
                </a:rPr>
                <a:t>von der </a:t>
              </a:r>
              <a:r>
                <a:rPr lang="en-GB" altLang="de-DE" sz="4000" b="1" dirty="0" err="1" smtClean="0">
                  <a:solidFill>
                    <a:schemeClr val="tx1"/>
                  </a:solidFill>
                  <a:latin typeface="Calibri" panose="020F0502020204030204" pitchFamily="34" charset="0"/>
                  <a:cs typeface="Calibri" panose="020F0502020204030204" pitchFamily="34" charset="0"/>
                </a:rPr>
                <a:t>Grundschule</a:t>
              </a:r>
              <a:r>
                <a:rPr lang="en-GB" altLang="de-DE" sz="4000" b="1" dirty="0" smtClean="0">
                  <a:solidFill>
                    <a:schemeClr val="tx1"/>
                  </a:solidFill>
                  <a:latin typeface="Calibri" panose="020F0502020204030204" pitchFamily="34" charset="0"/>
                  <a:cs typeface="Calibri" panose="020F0502020204030204" pitchFamily="34" charset="0"/>
                </a:rPr>
                <a:t> auf </a:t>
              </a:r>
              <a:r>
                <a:rPr lang="en-GB" altLang="de-DE" sz="4000" b="1" dirty="0">
                  <a:solidFill>
                    <a:schemeClr val="tx1"/>
                  </a:solidFill>
                  <a:latin typeface="Calibri" panose="020F0502020204030204" pitchFamily="34" charset="0"/>
                  <a:cs typeface="Calibri" panose="020F0502020204030204" pitchFamily="34" charset="0"/>
                </a:rPr>
                <a:t>die </a:t>
              </a:r>
              <a:r>
                <a:rPr lang="en-GB" altLang="de-DE" sz="4000" b="1" dirty="0" err="1">
                  <a:solidFill>
                    <a:schemeClr val="tx1"/>
                  </a:solidFill>
                  <a:latin typeface="Calibri" panose="020F0502020204030204" pitchFamily="34" charset="0"/>
                  <a:cs typeface="Calibri" panose="020F0502020204030204" pitchFamily="34" charset="0"/>
                </a:rPr>
                <a:t>weiterführenden</a:t>
              </a:r>
              <a:r>
                <a:rPr lang="en-GB" altLang="de-DE" sz="4000" b="1" dirty="0">
                  <a:solidFill>
                    <a:schemeClr val="tx1"/>
                  </a:solidFill>
                  <a:latin typeface="Calibri" panose="020F0502020204030204" pitchFamily="34" charset="0"/>
                  <a:cs typeface="Calibri" panose="020F0502020204030204" pitchFamily="34" charset="0"/>
                </a:rPr>
                <a:t> </a:t>
              </a:r>
              <a:r>
                <a:rPr lang="en-GB" altLang="de-DE" sz="4000" b="1" dirty="0" err="1">
                  <a:solidFill>
                    <a:schemeClr val="tx1"/>
                  </a:solidFill>
                  <a:latin typeface="Calibri" panose="020F0502020204030204" pitchFamily="34" charset="0"/>
                  <a:cs typeface="Calibri" panose="020F0502020204030204" pitchFamily="34" charset="0"/>
                </a:rPr>
                <a:t>Schulen</a:t>
              </a:r>
              <a:r>
                <a:rPr lang="en-GB" altLang="de-DE" sz="4000" b="1" dirty="0">
                  <a:solidFill>
                    <a:srgbClr val="00FFFF"/>
                  </a:solidFill>
                  <a:latin typeface="Calibri" panose="020F0502020204030204" pitchFamily="34" charset="0"/>
                  <a:cs typeface="Calibri" panose="020F0502020204030204" pitchFamily="34" charset="0"/>
                </a:rPr>
                <a:t/>
              </a:r>
              <a:br>
                <a:rPr lang="en-GB" altLang="de-DE" sz="4000" b="1" dirty="0">
                  <a:solidFill>
                    <a:srgbClr val="00FFFF"/>
                  </a:solidFill>
                  <a:latin typeface="Calibri" panose="020F0502020204030204" pitchFamily="34" charset="0"/>
                  <a:cs typeface="Calibri" panose="020F0502020204030204" pitchFamily="34" charset="0"/>
                </a:rPr>
              </a:br>
              <a:endParaRPr lang="en-GB" altLang="de-DE" sz="4000" b="1" dirty="0">
                <a:solidFill>
                  <a:srgbClr val="00FFFF"/>
                </a:solidFill>
                <a:latin typeface="Calibri" panose="020F0502020204030204" pitchFamily="34" charset="0"/>
                <a:cs typeface="Calibri" panose="020F0502020204030204" pitchFamily="34" charset="0"/>
              </a:endParaRPr>
            </a:p>
          </p:txBody>
        </p:sp>
      </p:grpSp>
      <p:grpSp>
        <p:nvGrpSpPr>
          <p:cNvPr id="2053" name="Group 6"/>
          <p:cNvGrpSpPr>
            <a:grpSpLocks/>
          </p:cNvGrpSpPr>
          <p:nvPr/>
        </p:nvGrpSpPr>
        <p:grpSpPr bwMode="auto">
          <a:xfrm>
            <a:off x="730250" y="1574800"/>
            <a:ext cx="8420100" cy="4521200"/>
            <a:chOff x="432" y="1248"/>
            <a:chExt cx="4896" cy="2592"/>
          </a:xfrm>
        </p:grpSpPr>
        <p:sp>
          <p:nvSpPr>
            <p:cNvPr id="2056" name="AutoShape 7"/>
            <p:cNvSpPr>
              <a:spLocks noChangeArrowheads="1"/>
            </p:cNvSpPr>
            <p:nvPr/>
          </p:nvSpPr>
          <p:spPr bwMode="auto">
            <a:xfrm>
              <a:off x="432" y="1248"/>
              <a:ext cx="4896" cy="2592"/>
            </a:xfrm>
            <a:prstGeom prst="roundRect">
              <a:avLst>
                <a:gd name="adj" fmla="val 3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pPr algn="ctr"/>
              <a:endParaRPr lang="de-DE" altLang="de-DE"/>
            </a:p>
          </p:txBody>
        </p:sp>
        <p:sp>
          <p:nvSpPr>
            <p:cNvPr id="3" name="Text Box 8"/>
            <p:cNvSpPr txBox="1">
              <a:spLocks noChangeArrowheads="1"/>
            </p:cNvSpPr>
            <p:nvPr/>
          </p:nvSpPr>
          <p:spPr bwMode="auto">
            <a:xfrm>
              <a:off x="432" y="1248"/>
              <a:ext cx="4896" cy="656"/>
            </a:xfrm>
            <a:prstGeom prst="rect">
              <a:avLst/>
            </a:prstGeom>
            <a:noFill/>
            <a:ln w="9525">
              <a:noFill/>
              <a:miter lim="800000"/>
              <a:headEnd/>
              <a:tailEnd/>
            </a:ln>
          </p:spPr>
          <p:txBody>
            <a:bodyPr lIns="90000" tIns="46800" rIns="90000" bIns="46800">
              <a:spAutoFit/>
            </a:bodyPr>
            <a:lstStyle/>
            <a:p>
              <a:pPr algn="ctr" eaLnBrk="1" hangingPunct="1">
                <a:lnSpc>
                  <a:spcPct val="95000"/>
                </a:lnSpc>
                <a:spcBef>
                  <a:spcPts val="800"/>
                </a:spcBef>
                <a:buClr>
                  <a:srgbClr val="00FFFF"/>
                </a:buClr>
                <a:buSzPct val="7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i="1">
                  <a:solidFill>
                    <a:srgbClr val="FFFFFF"/>
                  </a:solidFill>
                  <a:effectLst>
                    <a:outerShdw blurRad="38100" dist="38100" dir="2700000" algn="tl">
                      <a:srgbClr val="000000"/>
                    </a:outerShdw>
                  </a:effectLst>
                </a:rPr>
                <a:t> </a:t>
              </a:r>
            </a:p>
            <a:p>
              <a:pPr algn="ctr" eaLnBrk="1" hangingPunct="1">
                <a:spcBef>
                  <a:spcPts val="800"/>
                </a:spcBef>
                <a:buClr>
                  <a:srgbClr val="00FFFF"/>
                </a:buClr>
                <a:buSzPct val="7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3200" i="1">
                <a:solidFill>
                  <a:srgbClr val="FFFFFF"/>
                </a:solidFill>
                <a:effectLst>
                  <a:outerShdw blurRad="38100" dist="38100" dir="2700000" algn="tl">
                    <a:srgbClr val="000000"/>
                  </a:outerShdw>
                </a:effectLst>
              </a:endParaRPr>
            </a:p>
          </p:txBody>
        </p:sp>
      </p:grpSp>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l="14960" r="17666"/>
          <a:stretch/>
        </p:blipFill>
        <p:spPr>
          <a:xfrm>
            <a:off x="2154116" y="1877359"/>
            <a:ext cx="5172156" cy="431819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8118">
        <p14:conveyor dir="l"/>
      </p:transition>
    </mc:Choice>
    <mc:Fallback xmlns="">
      <p:transition spd="slow" advTm="18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047130" y="221117"/>
            <a:ext cx="4109605" cy="787876"/>
          </a:xfrm>
          <a:prstGeom prst="rect">
            <a:avLst/>
          </a:prstGeom>
        </p:spPr>
        <p:txBody>
          <a:bodyPr/>
          <a:lst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a:lstStyle>
          <a:p>
            <a:pPr eaLnBrk="1" hangingPunct="1"/>
            <a:r>
              <a:rPr lang="de-DE" altLang="de-DE" b="1" kern="0" dirty="0" smtClean="0">
                <a:solidFill>
                  <a:schemeClr val="tx1"/>
                </a:solidFill>
                <a:latin typeface="Calibri" panose="020F0502020204030204" pitchFamily="34" charset="0"/>
                <a:cs typeface="Calibri" panose="020F0502020204030204" pitchFamily="34" charset="0"/>
              </a:rPr>
              <a:t>Die Hauptschule</a:t>
            </a:r>
          </a:p>
        </p:txBody>
      </p:sp>
      <p:sp>
        <p:nvSpPr>
          <p:cNvPr id="7" name="Rectangle 3"/>
          <p:cNvSpPr txBox="1">
            <a:spLocks noChangeArrowheads="1"/>
          </p:cNvSpPr>
          <p:nvPr/>
        </p:nvSpPr>
        <p:spPr bwMode="auto">
          <a:xfrm>
            <a:off x="599091" y="1208179"/>
            <a:ext cx="8712098" cy="50577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a:lstStyle>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umfasst die Klassen 5 – 10 (</a:t>
            </a:r>
            <a:r>
              <a:rPr lang="de-DE" sz="3000" dirty="0" err="1">
                <a:solidFill>
                  <a:schemeClr val="tx1"/>
                </a:solidFill>
                <a:effectLst/>
                <a:latin typeface="Calibri" panose="020F0502020204030204" pitchFamily="34" charset="0"/>
                <a:cs typeface="Calibri" panose="020F0502020204030204" pitchFamily="34" charset="0"/>
              </a:rPr>
              <a:t>Sek.I</a:t>
            </a:r>
            <a:r>
              <a:rPr lang="de-DE" sz="3000" dirty="0">
                <a:solidFill>
                  <a:schemeClr val="tx1"/>
                </a:solidFill>
                <a:effectLst/>
                <a:latin typeface="Calibri" panose="020F0502020204030204" pitchFamily="34" charset="0"/>
                <a:cs typeface="Calibri" panose="020F0502020204030204" pitchFamily="34" charset="0"/>
              </a:rPr>
              <a:t>)</a:t>
            </a: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fördert individuell und </a:t>
            </a:r>
            <a:r>
              <a:rPr lang="de-DE" sz="3000" dirty="0" smtClean="0">
                <a:solidFill>
                  <a:schemeClr val="tx1"/>
                </a:solidFill>
                <a:effectLst/>
                <a:latin typeface="Calibri" panose="020F0502020204030204" pitchFamily="34" charset="0"/>
                <a:cs typeface="Calibri" panose="020F0502020204030204" pitchFamily="34" charset="0"/>
              </a:rPr>
              <a:t>begabtengerecht die </a:t>
            </a:r>
            <a:r>
              <a:rPr lang="de-DE" sz="3000" b="1" dirty="0" smtClean="0">
                <a:solidFill>
                  <a:schemeClr val="tx1"/>
                </a:solidFill>
                <a:effectLst/>
                <a:latin typeface="Calibri" panose="020F0502020204030204" pitchFamily="34" charset="0"/>
                <a:cs typeface="Calibri" panose="020F0502020204030204" pitchFamily="34" charset="0"/>
              </a:rPr>
              <a:t>Basiskompetenzen, v.a. in Deutsch und Mathematik</a:t>
            </a:r>
          </a:p>
          <a:p>
            <a:pPr>
              <a:buClr>
                <a:srgbClr val="CC0000"/>
              </a:buClr>
              <a:buFont typeface="Wingdings" panose="05000000000000000000" pitchFamily="2" charset="2"/>
              <a:buChar char="§"/>
            </a:pPr>
            <a:r>
              <a:rPr lang="de-DE" sz="3000" dirty="0" smtClean="0">
                <a:solidFill>
                  <a:schemeClr val="tx1"/>
                </a:solidFill>
                <a:effectLst/>
                <a:latin typeface="Calibri" panose="020F0502020204030204" pitchFamily="34" charset="0"/>
                <a:cs typeface="Calibri" panose="020F0502020204030204" pitchFamily="34" charset="0"/>
              </a:rPr>
              <a:t>ein Schwerpunkt liegt auf der </a:t>
            </a:r>
            <a:r>
              <a:rPr lang="de-DE" sz="3000" b="1" dirty="0" smtClean="0">
                <a:solidFill>
                  <a:schemeClr val="tx1"/>
                </a:solidFill>
                <a:effectLst/>
                <a:latin typeface="Calibri" panose="020F0502020204030204" pitchFamily="34" charset="0"/>
                <a:cs typeface="Calibri" panose="020F0502020204030204" pitchFamily="34" charset="0"/>
              </a:rPr>
              <a:t>Sprachbildung</a:t>
            </a:r>
            <a:r>
              <a:rPr lang="de-DE" sz="3000" dirty="0" smtClean="0">
                <a:solidFill>
                  <a:schemeClr val="tx1"/>
                </a:solidFill>
                <a:effectLst/>
                <a:latin typeface="Calibri" panose="020F0502020204030204" pitchFamily="34" charset="0"/>
                <a:cs typeface="Calibri" panose="020F0502020204030204" pitchFamily="34" charset="0"/>
              </a:rPr>
              <a:t> </a:t>
            </a:r>
            <a:endParaRPr lang="de-DE" sz="3000" dirty="0">
              <a:solidFill>
                <a:schemeClr val="tx1"/>
              </a:solidFill>
              <a:effectLst/>
              <a:latin typeface="Calibri" panose="020F0502020204030204" pitchFamily="34" charset="0"/>
              <a:cs typeface="Calibri" panose="020F0502020204030204" pitchFamily="34" charset="0"/>
            </a:endParaRP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unterrichtet </a:t>
            </a:r>
            <a:r>
              <a:rPr lang="de-DE" sz="3000" b="1" dirty="0">
                <a:solidFill>
                  <a:schemeClr val="tx1"/>
                </a:solidFill>
                <a:effectLst/>
                <a:latin typeface="Calibri" panose="020F0502020204030204" pitchFamily="34" charset="0"/>
                <a:cs typeface="Calibri" panose="020F0502020204030204" pitchFamily="34" charset="0"/>
              </a:rPr>
              <a:t>praxisnah</a:t>
            </a: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b</a:t>
            </a:r>
            <a:r>
              <a:rPr lang="de-DE" sz="3000" dirty="0" smtClean="0">
                <a:solidFill>
                  <a:schemeClr val="tx1"/>
                </a:solidFill>
                <a:effectLst/>
                <a:latin typeface="Calibri" panose="020F0502020204030204" pitchFamily="34" charset="0"/>
                <a:cs typeface="Calibri" panose="020F0502020204030204" pitchFamily="34" charset="0"/>
              </a:rPr>
              <a:t>ereitet mit </a:t>
            </a:r>
            <a:r>
              <a:rPr lang="de-DE" sz="3000" b="1" dirty="0" smtClean="0">
                <a:solidFill>
                  <a:schemeClr val="tx1"/>
                </a:solidFill>
                <a:effectLst/>
                <a:latin typeface="Calibri" panose="020F0502020204030204" pitchFamily="34" charset="0"/>
                <a:cs typeface="Calibri" panose="020F0502020204030204" pitchFamily="34" charset="0"/>
              </a:rPr>
              <a:t>Betriebspraktika</a:t>
            </a:r>
            <a:r>
              <a:rPr lang="de-DE" sz="3000" dirty="0" smtClean="0">
                <a:solidFill>
                  <a:schemeClr val="tx1"/>
                </a:solidFill>
                <a:effectLst/>
                <a:latin typeface="Calibri" panose="020F0502020204030204" pitchFamily="34" charset="0"/>
                <a:cs typeface="Calibri" panose="020F0502020204030204" pitchFamily="34" charset="0"/>
              </a:rPr>
              <a:t> und dem </a:t>
            </a:r>
            <a:r>
              <a:rPr lang="de-DE" sz="3000" b="1" dirty="0" smtClean="0">
                <a:solidFill>
                  <a:schemeClr val="tx1"/>
                </a:solidFill>
                <a:effectLst/>
                <a:latin typeface="Calibri" panose="020F0502020204030204" pitchFamily="34" charset="0"/>
                <a:cs typeface="Calibri" panose="020F0502020204030204" pitchFamily="34" charset="0"/>
              </a:rPr>
              <a:t>Lernbereich Arbeitslehre </a:t>
            </a:r>
            <a:r>
              <a:rPr lang="de-DE" sz="3000" dirty="0">
                <a:solidFill>
                  <a:schemeClr val="tx1"/>
                </a:solidFill>
                <a:effectLst/>
                <a:latin typeface="Calibri" panose="020F0502020204030204" pitchFamily="34" charset="0"/>
                <a:cs typeface="Calibri" panose="020F0502020204030204" pitchFamily="34" charset="0"/>
              </a:rPr>
              <a:t>vorrangig auf die </a:t>
            </a:r>
            <a:r>
              <a:rPr lang="de-DE" sz="3000" b="1" dirty="0">
                <a:solidFill>
                  <a:schemeClr val="tx1"/>
                </a:solidFill>
                <a:effectLst/>
                <a:latin typeface="Calibri" panose="020F0502020204030204" pitchFamily="34" charset="0"/>
                <a:cs typeface="Calibri" panose="020F0502020204030204" pitchFamily="34" charset="0"/>
              </a:rPr>
              <a:t>Berufswelt</a:t>
            </a:r>
            <a:r>
              <a:rPr lang="de-DE" sz="3000" dirty="0">
                <a:solidFill>
                  <a:schemeClr val="tx1"/>
                </a:solidFill>
                <a:effectLst/>
                <a:latin typeface="Calibri" panose="020F0502020204030204" pitchFamily="34" charset="0"/>
                <a:cs typeface="Calibri" panose="020F0502020204030204" pitchFamily="34" charset="0"/>
              </a:rPr>
              <a:t> vor</a:t>
            </a:r>
          </a:p>
          <a:p>
            <a:pPr>
              <a:spcBef>
                <a:spcPts val="1200"/>
              </a:spcBef>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folgende </a:t>
            </a:r>
            <a:r>
              <a:rPr lang="de-DE" sz="2400" b="1" dirty="0">
                <a:solidFill>
                  <a:schemeClr val="tx1"/>
                </a:solidFill>
                <a:effectLst/>
                <a:latin typeface="Calibri" panose="020F0502020204030204" pitchFamily="34" charset="0"/>
                <a:cs typeface="Calibri" panose="020F0502020204030204" pitchFamily="34" charset="0"/>
              </a:rPr>
              <a:t>Abschlüsse</a:t>
            </a:r>
            <a:r>
              <a:rPr lang="de-DE" sz="2400" dirty="0">
                <a:solidFill>
                  <a:schemeClr val="tx1"/>
                </a:solidFill>
                <a:effectLst/>
                <a:latin typeface="Calibri" panose="020F0502020204030204" pitchFamily="34" charset="0"/>
                <a:cs typeface="Calibri" panose="020F0502020204030204" pitchFamily="34" charset="0"/>
              </a:rPr>
              <a:t> </a:t>
            </a:r>
            <a:r>
              <a:rPr lang="de-DE" sz="2400" dirty="0" smtClean="0">
                <a:solidFill>
                  <a:schemeClr val="tx1"/>
                </a:solidFill>
                <a:effectLst/>
                <a:latin typeface="Calibri" panose="020F0502020204030204" pitchFamily="34" charset="0"/>
                <a:cs typeface="Calibri" panose="020F0502020204030204" pitchFamily="34" charset="0"/>
              </a:rPr>
              <a:t>sind möglich:</a:t>
            </a:r>
            <a:endParaRPr lang="de-DE" sz="2400" dirty="0">
              <a:solidFill>
                <a:schemeClr val="tx1"/>
              </a:solidFill>
              <a:effectLst/>
              <a:latin typeface="Calibri" panose="020F0502020204030204" pitchFamily="34" charset="0"/>
              <a:cs typeface="Calibri" panose="020F0502020204030204" pitchFamily="34" charset="0"/>
            </a:endParaRPr>
          </a:p>
          <a:p>
            <a:pPr lvl="1">
              <a:spcBef>
                <a:spcPts val="0"/>
              </a:spcBef>
              <a:buClr>
                <a:srgbClr val="CC0000"/>
              </a:buClr>
              <a:buFont typeface="Symbol" panose="05050102010706020507" pitchFamily="18" charset="2"/>
              <a:buChar char="-"/>
            </a:pPr>
            <a:r>
              <a:rPr lang="de-DE" sz="2400" dirty="0" smtClean="0">
                <a:solidFill>
                  <a:schemeClr val="tx1"/>
                </a:solidFill>
                <a:effectLst/>
                <a:latin typeface="Calibri" panose="020F0502020204030204" pitchFamily="34" charset="0"/>
                <a:cs typeface="Calibri" panose="020F0502020204030204" pitchFamily="34" charset="0"/>
              </a:rPr>
              <a:t>Hautschulabschluss </a:t>
            </a:r>
            <a:r>
              <a:rPr lang="de-DE" sz="2400" dirty="0">
                <a:solidFill>
                  <a:schemeClr val="tx1"/>
                </a:solidFill>
                <a:effectLst/>
                <a:latin typeface="Calibri" panose="020F0502020204030204" pitchFamily="34" charset="0"/>
                <a:cs typeface="Calibri" panose="020F0502020204030204" pitchFamily="34" charset="0"/>
              </a:rPr>
              <a:t>(nach </a:t>
            </a:r>
            <a:r>
              <a:rPr lang="de-DE" sz="2400" dirty="0" smtClean="0">
                <a:solidFill>
                  <a:schemeClr val="tx1"/>
                </a:solidFill>
                <a:effectLst/>
                <a:latin typeface="Calibri" panose="020F0502020204030204" pitchFamily="34" charset="0"/>
                <a:cs typeface="Calibri" panose="020F0502020204030204" pitchFamily="34" charset="0"/>
              </a:rPr>
              <a:t>Klasse </a:t>
            </a:r>
            <a:r>
              <a:rPr lang="de-DE" sz="2400" dirty="0">
                <a:solidFill>
                  <a:schemeClr val="tx1"/>
                </a:solidFill>
                <a:effectLst/>
                <a:latin typeface="Calibri" panose="020F0502020204030204" pitchFamily="34" charset="0"/>
                <a:cs typeface="Calibri" panose="020F0502020204030204" pitchFamily="34" charset="0"/>
              </a:rPr>
              <a:t>9 oder 10) </a:t>
            </a:r>
          </a:p>
          <a:p>
            <a:pPr lvl="1">
              <a:spcBef>
                <a:spcPts val="0"/>
              </a:spcBef>
              <a:buClr>
                <a:srgbClr val="CC0000"/>
              </a:buClr>
              <a:buFont typeface="Symbol" panose="05050102010706020507" pitchFamily="18" charset="2"/>
              <a:buChar char="-"/>
            </a:pPr>
            <a:r>
              <a:rPr lang="de-DE" sz="2400" dirty="0" smtClean="0">
                <a:solidFill>
                  <a:schemeClr val="tx1"/>
                </a:solidFill>
                <a:effectLst/>
                <a:latin typeface="Calibri" panose="020F0502020204030204" pitchFamily="34" charset="0"/>
                <a:cs typeface="Calibri" panose="020F0502020204030204" pitchFamily="34" charset="0"/>
              </a:rPr>
              <a:t>Fachoberschulreife nach Klasse </a:t>
            </a:r>
            <a:r>
              <a:rPr lang="de-DE" sz="2400" dirty="0">
                <a:solidFill>
                  <a:schemeClr val="tx1"/>
                </a:solidFill>
                <a:effectLst/>
                <a:latin typeface="Calibri" panose="020F0502020204030204" pitchFamily="34" charset="0"/>
                <a:cs typeface="Calibri" panose="020F0502020204030204" pitchFamily="34" charset="0"/>
              </a:rPr>
              <a:t>10 (notenabhängig)</a:t>
            </a:r>
          </a:p>
          <a:p>
            <a:pPr eaLnBrk="1" hangingPunct="1">
              <a:spcBef>
                <a:spcPts val="600"/>
              </a:spcBef>
              <a:spcAft>
                <a:spcPts val="600"/>
              </a:spcAft>
              <a:buClr>
                <a:srgbClr val="C00000"/>
              </a:buClr>
              <a:buSzPct val="100000"/>
              <a:buFont typeface="Wingdings" panose="05000000000000000000" pitchFamily="2" charset="2"/>
              <a:buChar char="§"/>
              <a:defRPr/>
            </a:pPr>
            <a:endParaRPr lang="de-DE" sz="2400" kern="0" dirty="0" smtClean="0">
              <a:solidFill>
                <a:schemeClr val="tx1"/>
              </a:solidFill>
              <a:effectLst/>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2639180962"/>
      </p:ext>
    </p:extLst>
  </p:cSld>
  <p:clrMapOvr>
    <a:masterClrMapping/>
  </p:clrMapOvr>
  <mc:AlternateContent xmlns:mc="http://schemas.openxmlformats.org/markup-compatibility/2006" xmlns:p14="http://schemas.microsoft.com/office/powerpoint/2010/main">
    <mc:Choice Requires="p14">
      <p:transition spd="slow" p14:dur="1500" advTm="67449">
        <p14:conveyor dir="l"/>
      </p:transition>
    </mc:Choice>
    <mc:Fallback xmlns="">
      <p:transition spd="slow" advTm="674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162867" y="231117"/>
            <a:ext cx="3584546" cy="787876"/>
          </a:xfrm>
          <a:prstGeom prst="rect">
            <a:avLst/>
          </a:prstGeom>
        </p:spPr>
        <p:txBody>
          <a:bodyPr/>
          <a:lst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a:lstStyle>
          <a:p>
            <a:pPr eaLnBrk="1" hangingPunct="1"/>
            <a:r>
              <a:rPr lang="de-DE" altLang="de-DE" b="1" kern="0" dirty="0" smtClean="0">
                <a:solidFill>
                  <a:schemeClr val="tx1"/>
                </a:solidFill>
                <a:latin typeface="Calibri" panose="020F0502020204030204" pitchFamily="34" charset="0"/>
                <a:cs typeface="Calibri" panose="020F0502020204030204" pitchFamily="34" charset="0"/>
              </a:rPr>
              <a:t>Die Realschule</a:t>
            </a:r>
          </a:p>
        </p:txBody>
      </p:sp>
      <p:sp>
        <p:nvSpPr>
          <p:cNvPr id="7" name="Rectangle 3"/>
          <p:cNvSpPr txBox="1">
            <a:spLocks noChangeArrowheads="1"/>
          </p:cNvSpPr>
          <p:nvPr/>
        </p:nvSpPr>
        <p:spPr bwMode="auto">
          <a:xfrm>
            <a:off x="599091" y="1208179"/>
            <a:ext cx="8712098" cy="50577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a:lstStyle>
          <a:p>
            <a:pPr>
              <a:buClr>
                <a:srgbClr val="CC0000"/>
              </a:buClr>
              <a:buFont typeface="Wingdings" panose="05000000000000000000" pitchFamily="2" charset="2"/>
              <a:buChar char="§"/>
            </a:pPr>
            <a:r>
              <a:rPr lang="de-DE" sz="3000" dirty="0" smtClean="0">
                <a:solidFill>
                  <a:schemeClr val="tx1"/>
                </a:solidFill>
                <a:effectLst/>
                <a:latin typeface="Calibri" panose="020F0502020204030204" pitchFamily="34" charset="0"/>
                <a:cs typeface="Calibri" panose="020F0502020204030204" pitchFamily="34" charset="0"/>
              </a:rPr>
              <a:t>umfasst die Klassen 5 – 10 (</a:t>
            </a:r>
            <a:r>
              <a:rPr lang="de-DE" sz="3000" dirty="0" err="1" smtClean="0">
                <a:solidFill>
                  <a:schemeClr val="tx1"/>
                </a:solidFill>
                <a:effectLst/>
                <a:latin typeface="Calibri" panose="020F0502020204030204" pitchFamily="34" charset="0"/>
                <a:cs typeface="Calibri" panose="020F0502020204030204" pitchFamily="34" charset="0"/>
              </a:rPr>
              <a:t>Sek.I</a:t>
            </a:r>
            <a:r>
              <a:rPr lang="de-DE" sz="3000" dirty="0" smtClean="0">
                <a:solidFill>
                  <a:schemeClr val="tx1"/>
                </a:solidFill>
                <a:effectLst/>
                <a:latin typeface="Calibri" panose="020F0502020204030204" pitchFamily="34" charset="0"/>
                <a:cs typeface="Calibri" panose="020F0502020204030204" pitchFamily="34" charset="0"/>
              </a:rPr>
              <a:t>)</a:t>
            </a: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v</a:t>
            </a:r>
            <a:r>
              <a:rPr lang="de-DE" sz="3000" dirty="0" smtClean="0">
                <a:solidFill>
                  <a:schemeClr val="tx1"/>
                </a:solidFill>
                <a:effectLst/>
                <a:latin typeface="Calibri" panose="020F0502020204030204" pitchFamily="34" charset="0"/>
                <a:cs typeface="Calibri" panose="020F0502020204030204" pitchFamily="34" charset="0"/>
              </a:rPr>
              <a:t>ermittelt eine </a:t>
            </a:r>
            <a:r>
              <a:rPr lang="de-DE" sz="3000" b="1" dirty="0" smtClean="0">
                <a:solidFill>
                  <a:schemeClr val="tx1"/>
                </a:solidFill>
                <a:effectLst/>
                <a:latin typeface="Calibri" panose="020F0502020204030204" pitchFamily="34" charset="0"/>
                <a:cs typeface="Calibri" panose="020F0502020204030204" pitchFamily="34" charset="0"/>
              </a:rPr>
              <a:t>erweiterte Bildung</a:t>
            </a: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f</a:t>
            </a:r>
            <a:r>
              <a:rPr lang="de-DE" sz="3000" dirty="0" smtClean="0">
                <a:solidFill>
                  <a:schemeClr val="tx1"/>
                </a:solidFill>
                <a:effectLst/>
                <a:latin typeface="Calibri" panose="020F0502020204030204" pitchFamily="34" charset="0"/>
                <a:cs typeface="Calibri" panose="020F0502020204030204" pitchFamily="34" charset="0"/>
              </a:rPr>
              <a:t>ördert </a:t>
            </a:r>
            <a:r>
              <a:rPr lang="de-DE" sz="3000" b="1" dirty="0" smtClean="0">
                <a:solidFill>
                  <a:schemeClr val="tx1"/>
                </a:solidFill>
                <a:effectLst/>
                <a:latin typeface="Calibri" panose="020F0502020204030204" pitchFamily="34" charset="0"/>
                <a:cs typeface="Calibri" panose="020F0502020204030204" pitchFamily="34" charset="0"/>
              </a:rPr>
              <a:t>praktisches</a:t>
            </a:r>
            <a:r>
              <a:rPr lang="de-DE" sz="3000" dirty="0" smtClean="0">
                <a:solidFill>
                  <a:schemeClr val="tx1"/>
                </a:solidFill>
                <a:effectLst/>
                <a:latin typeface="Calibri" panose="020F0502020204030204" pitchFamily="34" charset="0"/>
                <a:cs typeface="Calibri" panose="020F0502020204030204" pitchFamily="34" charset="0"/>
              </a:rPr>
              <a:t> und </a:t>
            </a:r>
            <a:r>
              <a:rPr lang="de-DE" sz="3000" b="1" dirty="0" smtClean="0">
                <a:solidFill>
                  <a:schemeClr val="tx1"/>
                </a:solidFill>
                <a:effectLst/>
                <a:latin typeface="Calibri" panose="020F0502020204030204" pitchFamily="34" charset="0"/>
                <a:cs typeface="Calibri" panose="020F0502020204030204" pitchFamily="34" charset="0"/>
              </a:rPr>
              <a:t>theoretisches</a:t>
            </a:r>
            <a:r>
              <a:rPr lang="de-DE" sz="3000" dirty="0" smtClean="0">
                <a:solidFill>
                  <a:schemeClr val="tx1"/>
                </a:solidFill>
                <a:effectLst/>
                <a:latin typeface="Calibri" panose="020F0502020204030204" pitchFamily="34" charset="0"/>
                <a:cs typeface="Calibri" panose="020F0502020204030204" pitchFamily="34" charset="0"/>
              </a:rPr>
              <a:t> Interesse</a:t>
            </a:r>
          </a:p>
          <a:p>
            <a:pPr>
              <a:buClr>
                <a:srgbClr val="CC0000"/>
              </a:buClr>
              <a:buFont typeface="Wingdings" panose="05000000000000000000" pitchFamily="2" charset="2"/>
              <a:buChar char="§"/>
            </a:pPr>
            <a:r>
              <a:rPr lang="de-DE" sz="3000" dirty="0">
                <a:solidFill>
                  <a:schemeClr val="tx1"/>
                </a:solidFill>
                <a:effectLst/>
                <a:latin typeface="Calibri" panose="020F0502020204030204" pitchFamily="34" charset="0"/>
                <a:cs typeface="Calibri" panose="020F0502020204030204" pitchFamily="34" charset="0"/>
              </a:rPr>
              <a:t>q</a:t>
            </a:r>
            <a:r>
              <a:rPr lang="de-DE" sz="3000" dirty="0" smtClean="0">
                <a:solidFill>
                  <a:schemeClr val="tx1"/>
                </a:solidFill>
                <a:effectLst/>
                <a:latin typeface="Calibri" panose="020F0502020204030204" pitchFamily="34" charset="0"/>
                <a:cs typeface="Calibri" panose="020F0502020204030204" pitchFamily="34" charset="0"/>
              </a:rPr>
              <a:t>ualifiziert für aufbauende schulische und berufliche Bildungsgänge</a:t>
            </a:r>
          </a:p>
          <a:p>
            <a:pPr>
              <a:buClr>
                <a:srgbClr val="CC0000"/>
              </a:buClr>
              <a:buFont typeface="Wingdings" panose="05000000000000000000" pitchFamily="2" charset="2"/>
              <a:buChar char="§"/>
            </a:pPr>
            <a:r>
              <a:rPr lang="de-DE" sz="3000" dirty="0" smtClean="0">
                <a:solidFill>
                  <a:schemeClr val="tx1"/>
                </a:solidFill>
                <a:effectLst/>
                <a:latin typeface="Calibri" panose="020F0502020204030204" pitchFamily="34" charset="0"/>
                <a:cs typeface="Calibri" panose="020F0502020204030204" pitchFamily="34" charset="0"/>
              </a:rPr>
              <a:t>ermöglicht in </a:t>
            </a:r>
            <a:r>
              <a:rPr lang="de-DE" sz="3000" b="1" dirty="0" smtClean="0">
                <a:solidFill>
                  <a:schemeClr val="tx1"/>
                </a:solidFill>
                <a:effectLst/>
                <a:latin typeface="Calibri" panose="020F0502020204030204" pitchFamily="34" charset="0"/>
                <a:cs typeface="Calibri" panose="020F0502020204030204" pitchFamily="34" charset="0"/>
              </a:rPr>
              <a:t>Wahlpflichtfächern</a:t>
            </a:r>
            <a:r>
              <a:rPr lang="de-DE" sz="3000" dirty="0" smtClean="0">
                <a:solidFill>
                  <a:schemeClr val="tx1"/>
                </a:solidFill>
                <a:effectLst/>
                <a:latin typeface="Calibri" panose="020F0502020204030204" pitchFamily="34" charset="0"/>
                <a:cs typeface="Calibri" panose="020F0502020204030204" pitchFamily="34" charset="0"/>
              </a:rPr>
              <a:t> individuelle Schwerpunktsetzungen</a:t>
            </a:r>
          </a:p>
          <a:p>
            <a:pPr>
              <a:spcBef>
                <a:spcPts val="1200"/>
              </a:spcBef>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folgende </a:t>
            </a:r>
            <a:r>
              <a:rPr lang="de-DE" sz="2400" b="1" dirty="0">
                <a:solidFill>
                  <a:schemeClr val="tx1"/>
                </a:solidFill>
                <a:effectLst/>
                <a:latin typeface="Calibri" panose="020F0502020204030204" pitchFamily="34" charset="0"/>
                <a:cs typeface="Calibri" panose="020F0502020204030204" pitchFamily="34" charset="0"/>
              </a:rPr>
              <a:t>Abschlüsse</a:t>
            </a:r>
            <a:r>
              <a:rPr lang="de-DE" sz="2400" dirty="0">
                <a:solidFill>
                  <a:schemeClr val="tx1"/>
                </a:solidFill>
                <a:effectLst/>
                <a:latin typeface="Calibri" panose="020F0502020204030204" pitchFamily="34" charset="0"/>
                <a:cs typeface="Calibri" panose="020F0502020204030204" pitchFamily="34" charset="0"/>
              </a:rPr>
              <a:t> </a:t>
            </a:r>
            <a:r>
              <a:rPr lang="de-DE" sz="2400" dirty="0" smtClean="0">
                <a:solidFill>
                  <a:schemeClr val="tx1"/>
                </a:solidFill>
                <a:effectLst/>
                <a:latin typeface="Calibri" panose="020F0502020204030204" pitchFamily="34" charset="0"/>
                <a:cs typeface="Calibri" panose="020F0502020204030204" pitchFamily="34" charset="0"/>
              </a:rPr>
              <a:t>sind möglich:</a:t>
            </a:r>
            <a:endParaRPr lang="de-DE" sz="2400" dirty="0">
              <a:solidFill>
                <a:schemeClr val="tx1"/>
              </a:solidFill>
              <a:effectLst/>
              <a:latin typeface="Calibri" panose="020F0502020204030204" pitchFamily="34" charset="0"/>
              <a:cs typeface="Calibri" panose="020F0502020204030204" pitchFamily="34" charset="0"/>
            </a:endParaRPr>
          </a:p>
          <a:p>
            <a:pPr lvl="1">
              <a:spcBef>
                <a:spcPts val="0"/>
              </a:spcBef>
              <a:buClr>
                <a:srgbClr val="CC0000"/>
              </a:buClr>
              <a:buFont typeface="Symbol" panose="05050102010706020507" pitchFamily="18" charset="2"/>
              <a:buChar char="-"/>
            </a:pPr>
            <a:r>
              <a:rPr lang="de-DE" sz="2400" dirty="0" smtClean="0">
                <a:solidFill>
                  <a:schemeClr val="tx1"/>
                </a:solidFill>
                <a:effectLst/>
                <a:latin typeface="Calibri" panose="020F0502020204030204" pitchFamily="34" charset="0"/>
                <a:cs typeface="Calibri" panose="020F0502020204030204" pitchFamily="34" charset="0"/>
              </a:rPr>
              <a:t>Hautschulabschluss (notenabhängig, nach Klasse </a:t>
            </a:r>
            <a:r>
              <a:rPr lang="de-DE" sz="2400" dirty="0">
                <a:solidFill>
                  <a:schemeClr val="tx1"/>
                </a:solidFill>
                <a:effectLst/>
                <a:latin typeface="Calibri" panose="020F0502020204030204" pitchFamily="34" charset="0"/>
                <a:cs typeface="Calibri" panose="020F0502020204030204" pitchFamily="34" charset="0"/>
              </a:rPr>
              <a:t>9 oder 10) </a:t>
            </a:r>
          </a:p>
          <a:p>
            <a:pPr lvl="1">
              <a:spcBef>
                <a:spcPts val="0"/>
              </a:spcBef>
              <a:buClr>
                <a:srgbClr val="CC0000"/>
              </a:buClr>
              <a:buFont typeface="Symbol" panose="05050102010706020507" pitchFamily="18" charset="2"/>
              <a:buChar char="-"/>
            </a:pPr>
            <a:r>
              <a:rPr lang="de-DE" sz="2400" dirty="0" smtClean="0">
                <a:solidFill>
                  <a:schemeClr val="tx1"/>
                </a:solidFill>
                <a:effectLst/>
                <a:latin typeface="Calibri" panose="020F0502020204030204" pitchFamily="34" charset="0"/>
                <a:cs typeface="Calibri" panose="020F0502020204030204" pitchFamily="34" charset="0"/>
              </a:rPr>
              <a:t>Fachoberschulreife nach Klasse </a:t>
            </a:r>
            <a:r>
              <a:rPr lang="de-DE" sz="2400" dirty="0">
                <a:solidFill>
                  <a:schemeClr val="tx1"/>
                </a:solidFill>
                <a:effectLst/>
                <a:latin typeface="Calibri" panose="020F0502020204030204" pitchFamily="34" charset="0"/>
                <a:cs typeface="Calibri" panose="020F0502020204030204" pitchFamily="34" charset="0"/>
              </a:rPr>
              <a:t>10 (notenabhängig)</a:t>
            </a:r>
          </a:p>
          <a:p>
            <a:pPr eaLnBrk="1" hangingPunct="1">
              <a:spcBef>
                <a:spcPts val="600"/>
              </a:spcBef>
              <a:spcAft>
                <a:spcPts val="600"/>
              </a:spcAft>
              <a:buClr>
                <a:srgbClr val="C00000"/>
              </a:buClr>
              <a:buSzPct val="100000"/>
              <a:buFont typeface="Wingdings" panose="05000000000000000000" pitchFamily="2" charset="2"/>
              <a:buChar char="§"/>
              <a:defRPr/>
            </a:pPr>
            <a:endParaRPr lang="de-DE" sz="2400" kern="0" dirty="0" smtClean="0">
              <a:solidFill>
                <a:schemeClr val="tx1"/>
              </a:solidFill>
              <a:effectLst/>
              <a:latin typeface="Calibri" panose="020F0502020204030204" pitchFamily="34" charset="0"/>
              <a:cs typeface="Calibri" panose="020F0502020204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1923778837"/>
      </p:ext>
    </p:extLst>
  </p:cSld>
  <p:clrMapOvr>
    <a:masterClrMapping/>
  </p:clrMapOvr>
  <mc:AlternateContent xmlns:mc="http://schemas.openxmlformats.org/markup-compatibility/2006" xmlns:p14="http://schemas.microsoft.com/office/powerpoint/2010/main">
    <mc:Choice Requires="p14">
      <p:transition spd="slow" p14:dur="1500" advTm="40144">
        <p14:conveyor dir="l"/>
      </p:transition>
    </mc:Choice>
    <mc:Fallback xmlns="">
      <p:transition spd="slow" advTm="40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579428" y="283669"/>
            <a:ext cx="4751423" cy="787876"/>
          </a:xfrm>
          <a:prstGeom prst="rect">
            <a:avLst/>
          </a:prstGeom>
        </p:spPr>
        <p:txBody>
          <a:bodyPr/>
          <a:lst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a:lstStyle>
          <a:p>
            <a:pPr eaLnBrk="1" hangingPunct="1"/>
            <a:r>
              <a:rPr lang="de-DE" altLang="de-DE" b="1" kern="0" dirty="0" smtClean="0">
                <a:solidFill>
                  <a:schemeClr val="tx1"/>
                </a:solidFill>
                <a:latin typeface="Calibri" panose="020F0502020204030204" pitchFamily="34" charset="0"/>
                <a:cs typeface="Calibri" panose="020F0502020204030204" pitchFamily="34" charset="0"/>
              </a:rPr>
              <a:t>Die Sekundarschule</a:t>
            </a:r>
          </a:p>
        </p:txBody>
      </p:sp>
      <p:sp>
        <p:nvSpPr>
          <p:cNvPr id="7" name="Rectangle 3"/>
          <p:cNvSpPr txBox="1">
            <a:spLocks noChangeArrowheads="1"/>
          </p:cNvSpPr>
          <p:nvPr/>
        </p:nvSpPr>
        <p:spPr bwMode="auto">
          <a:xfrm>
            <a:off x="599091" y="1208179"/>
            <a:ext cx="8712098" cy="50577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a:lstStyle>
          <a:p>
            <a:pPr>
              <a:buClr>
                <a:srgbClr val="CC0000"/>
              </a:buClr>
              <a:buFont typeface="Wingdings" panose="05000000000000000000" pitchFamily="2" charset="2"/>
              <a:buChar char="§"/>
            </a:pPr>
            <a:r>
              <a:rPr lang="de-DE" sz="2400" dirty="0">
                <a:solidFill>
                  <a:schemeClr val="tx1"/>
                </a:solidFill>
                <a:effectLst/>
                <a:latin typeface="Calibri" panose="020F0502020204030204" pitchFamily="34" charset="0"/>
                <a:cs typeface="Calibri" panose="020F0502020204030204" pitchFamily="34" charset="0"/>
              </a:rPr>
              <a:t>d</a:t>
            </a:r>
            <a:r>
              <a:rPr lang="de-DE" sz="2400" dirty="0" smtClean="0">
                <a:solidFill>
                  <a:schemeClr val="tx1"/>
                </a:solidFill>
                <a:effectLst/>
                <a:latin typeface="Calibri" panose="020F0502020204030204" pitchFamily="34" charset="0"/>
                <a:cs typeface="Calibri" panose="020F0502020204030204" pitchFamily="34" charset="0"/>
              </a:rPr>
              <a:t>ie einzige Sekundarschule Gelsenkirchens befindet sich im </a:t>
            </a:r>
            <a:r>
              <a:rPr lang="de-DE" sz="2400" b="1" dirty="0" smtClean="0">
                <a:solidFill>
                  <a:schemeClr val="tx1"/>
                </a:solidFill>
                <a:effectLst/>
                <a:latin typeface="Calibri" panose="020F0502020204030204" pitchFamily="34" charset="0"/>
                <a:cs typeface="Calibri" panose="020F0502020204030204" pitchFamily="34" charset="0"/>
              </a:rPr>
              <a:t>Stadtteil Hassel</a:t>
            </a:r>
          </a:p>
          <a:p>
            <a:pPr>
              <a:spcBef>
                <a:spcPts val="1200"/>
              </a:spcBef>
              <a:buClr>
                <a:srgbClr val="CC0000"/>
              </a:buClr>
              <a:buFont typeface="Wingdings" panose="05000000000000000000" pitchFamily="2" charset="2"/>
              <a:buChar char="§"/>
            </a:pPr>
            <a:r>
              <a:rPr lang="de-DE" sz="2400" dirty="0">
                <a:solidFill>
                  <a:schemeClr val="tx1"/>
                </a:solidFill>
                <a:effectLst/>
                <a:latin typeface="Calibri" panose="020F0502020204030204" pitchFamily="34" charset="0"/>
                <a:cs typeface="Calibri" panose="020F0502020204030204" pitchFamily="34" charset="0"/>
              </a:rPr>
              <a:t>s</a:t>
            </a:r>
            <a:r>
              <a:rPr lang="de-DE" sz="2400" dirty="0" smtClean="0">
                <a:solidFill>
                  <a:schemeClr val="tx1"/>
                </a:solidFill>
                <a:effectLst/>
                <a:latin typeface="Calibri" panose="020F0502020204030204" pitchFamily="34" charset="0"/>
                <a:cs typeface="Calibri" panose="020F0502020204030204" pitchFamily="34" charset="0"/>
              </a:rPr>
              <a:t>ie umfasst die </a:t>
            </a:r>
            <a:r>
              <a:rPr lang="de-DE" sz="2400" dirty="0">
                <a:solidFill>
                  <a:schemeClr val="tx1"/>
                </a:solidFill>
                <a:effectLst/>
                <a:latin typeface="Calibri" panose="020F0502020204030204" pitchFamily="34" charset="0"/>
                <a:cs typeface="Calibri" panose="020F0502020204030204" pitchFamily="34" charset="0"/>
              </a:rPr>
              <a:t>Jahrgänge 5 – 10 </a:t>
            </a:r>
            <a:r>
              <a:rPr lang="de-DE" sz="2400" dirty="0" smtClean="0">
                <a:solidFill>
                  <a:schemeClr val="tx1"/>
                </a:solidFill>
                <a:effectLst/>
                <a:latin typeface="Calibri" panose="020F0502020204030204" pitchFamily="34" charset="0"/>
                <a:cs typeface="Calibri" panose="020F0502020204030204" pitchFamily="34" charset="0"/>
              </a:rPr>
              <a:t>(Sek. I)</a:t>
            </a:r>
          </a:p>
          <a:p>
            <a:pPr>
              <a:spcBef>
                <a:spcPts val="1200"/>
              </a:spcBef>
              <a:buClr>
                <a:srgbClr val="CC0000"/>
              </a:buClr>
              <a:buFont typeface="Wingdings" panose="05000000000000000000" pitchFamily="2" charset="2"/>
              <a:buChar char="§"/>
            </a:pPr>
            <a:r>
              <a:rPr lang="de-DE" sz="2400" b="1" dirty="0" smtClean="0">
                <a:solidFill>
                  <a:schemeClr val="tx1"/>
                </a:solidFill>
                <a:effectLst/>
                <a:latin typeface="Calibri" panose="020F0502020204030204" pitchFamily="34" charset="0"/>
                <a:cs typeface="Calibri" panose="020F0502020204030204" pitchFamily="34" charset="0"/>
              </a:rPr>
              <a:t>Differenzierung</a:t>
            </a:r>
            <a:r>
              <a:rPr lang="de-DE" sz="2400" dirty="0" smtClean="0">
                <a:solidFill>
                  <a:schemeClr val="tx1"/>
                </a:solidFill>
                <a:effectLst/>
                <a:latin typeface="Calibri" panose="020F0502020204030204" pitchFamily="34" charset="0"/>
                <a:cs typeface="Calibri" panose="020F0502020204030204" pitchFamily="34" charset="0"/>
              </a:rPr>
              <a:t> findet </a:t>
            </a:r>
            <a:r>
              <a:rPr lang="de-DE" sz="2400" b="1" dirty="0" smtClean="0">
                <a:solidFill>
                  <a:schemeClr val="tx1"/>
                </a:solidFill>
                <a:effectLst/>
                <a:latin typeface="Calibri" panose="020F0502020204030204" pitchFamily="34" charset="0"/>
                <a:cs typeface="Calibri" panose="020F0502020204030204" pitchFamily="34" charset="0"/>
              </a:rPr>
              <a:t>innerhalb </a:t>
            </a:r>
            <a:r>
              <a:rPr lang="de-DE" sz="2400" b="1" dirty="0">
                <a:solidFill>
                  <a:schemeClr val="tx1"/>
                </a:solidFill>
                <a:effectLst/>
                <a:latin typeface="Calibri" panose="020F0502020204030204" pitchFamily="34" charset="0"/>
                <a:cs typeface="Calibri" panose="020F0502020204030204" pitchFamily="34" charset="0"/>
              </a:rPr>
              <a:t>des Klassenverbandes </a:t>
            </a:r>
            <a:r>
              <a:rPr lang="de-DE" sz="2400" dirty="0">
                <a:solidFill>
                  <a:schemeClr val="tx1"/>
                </a:solidFill>
                <a:effectLst/>
                <a:latin typeface="Calibri" panose="020F0502020204030204" pitchFamily="34" charset="0"/>
                <a:cs typeface="Calibri" panose="020F0502020204030204" pitchFamily="34" charset="0"/>
              </a:rPr>
              <a:t>in allen </a:t>
            </a:r>
            <a:r>
              <a:rPr lang="de-DE" sz="2400" dirty="0" smtClean="0">
                <a:solidFill>
                  <a:schemeClr val="tx1"/>
                </a:solidFill>
                <a:effectLst/>
                <a:latin typeface="Calibri" panose="020F0502020204030204" pitchFamily="34" charset="0"/>
                <a:cs typeface="Calibri" panose="020F0502020204030204" pitchFamily="34" charset="0"/>
              </a:rPr>
              <a:t>Jahrgängen statt</a:t>
            </a:r>
          </a:p>
          <a:p>
            <a:pPr>
              <a:spcBef>
                <a:spcPts val="1200"/>
              </a:spcBef>
              <a:buClr>
                <a:srgbClr val="CC0000"/>
              </a:buClr>
              <a:buFont typeface="Wingdings" panose="05000000000000000000" pitchFamily="2" charset="2"/>
              <a:buChar char="§"/>
            </a:pPr>
            <a:r>
              <a:rPr lang="de-DE" sz="2400" b="1" dirty="0" smtClean="0">
                <a:solidFill>
                  <a:schemeClr val="tx1"/>
                </a:solidFill>
                <a:effectLst/>
                <a:latin typeface="Calibri" panose="020F0502020204030204" pitchFamily="34" charset="0"/>
                <a:cs typeface="Calibri" panose="020F0502020204030204" pitchFamily="34" charset="0"/>
              </a:rPr>
              <a:t>Ganztagsschule</a:t>
            </a:r>
            <a:r>
              <a:rPr lang="de-DE" sz="2400" dirty="0" smtClean="0">
                <a:solidFill>
                  <a:schemeClr val="tx1"/>
                </a:solidFill>
                <a:effectLst/>
                <a:latin typeface="Calibri" panose="020F0502020204030204" pitchFamily="34" charset="0"/>
                <a:cs typeface="Calibri" panose="020F0502020204030204" pitchFamily="34" charset="0"/>
              </a:rPr>
              <a:t> mit 60-Minuten-Taktung</a:t>
            </a:r>
          </a:p>
          <a:p>
            <a:pPr>
              <a:spcBef>
                <a:spcPts val="1200"/>
              </a:spcBef>
              <a:buClr>
                <a:srgbClr val="CC0000"/>
              </a:buClr>
              <a:buFont typeface="Wingdings" panose="05000000000000000000" pitchFamily="2" charset="2"/>
              <a:buChar char="§"/>
            </a:pPr>
            <a:r>
              <a:rPr lang="de-DE" sz="2400" dirty="0">
                <a:solidFill>
                  <a:schemeClr val="tx1"/>
                </a:solidFill>
                <a:effectLst/>
                <a:latin typeface="Calibri" panose="020F0502020204030204" pitchFamily="34" charset="0"/>
                <a:cs typeface="Calibri" panose="020F0502020204030204" pitchFamily="34" charset="0"/>
              </a:rPr>
              <a:t>es werden </a:t>
            </a:r>
            <a:r>
              <a:rPr lang="de-DE" sz="2400" b="1" dirty="0">
                <a:solidFill>
                  <a:schemeClr val="tx1"/>
                </a:solidFill>
                <a:effectLst/>
                <a:latin typeface="Calibri" panose="020F0502020204030204" pitchFamily="34" charset="0"/>
                <a:cs typeface="Calibri" panose="020F0502020204030204" pitchFamily="34" charset="0"/>
              </a:rPr>
              <a:t>alle Abschlüsse der Sekundarstufe I </a:t>
            </a:r>
            <a:r>
              <a:rPr lang="de-DE" sz="2400" dirty="0" smtClean="0">
                <a:solidFill>
                  <a:schemeClr val="tx1"/>
                </a:solidFill>
                <a:effectLst/>
                <a:latin typeface="Calibri" panose="020F0502020204030204" pitchFamily="34" charset="0"/>
                <a:cs typeface="Calibri" panose="020F0502020204030204" pitchFamily="34" charset="0"/>
              </a:rPr>
              <a:t>angeboten, d.h. </a:t>
            </a:r>
            <a:r>
              <a:rPr lang="de-DE" sz="2400" dirty="0">
                <a:solidFill>
                  <a:schemeClr val="tx1"/>
                </a:solidFill>
                <a:effectLst/>
                <a:latin typeface="Calibri" panose="020F0502020204030204" pitchFamily="34" charset="0"/>
                <a:cs typeface="Calibri" panose="020F0502020204030204" pitchFamily="34" charset="0"/>
              </a:rPr>
              <a:t>der Lehrplan orientiert sich auch an gymnasialen Standards  </a:t>
            </a:r>
          </a:p>
          <a:p>
            <a:pPr>
              <a:spcBef>
                <a:spcPts val="1200"/>
              </a:spcBef>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bei </a:t>
            </a:r>
            <a:r>
              <a:rPr lang="de-DE" sz="2400" dirty="0">
                <a:solidFill>
                  <a:schemeClr val="tx1"/>
                </a:solidFill>
                <a:effectLst/>
                <a:latin typeface="Calibri" panose="020F0502020204030204" pitchFamily="34" charset="0"/>
                <a:cs typeface="Calibri" panose="020F0502020204030204" pitchFamily="34" charset="0"/>
              </a:rPr>
              <a:t>entsprechenden Noten ist eine Aufnahme nach Klasse 10 in den </a:t>
            </a:r>
            <a:r>
              <a:rPr lang="de-DE" sz="2400" b="1" dirty="0">
                <a:solidFill>
                  <a:schemeClr val="tx1"/>
                </a:solidFill>
                <a:effectLst/>
                <a:latin typeface="Calibri" panose="020F0502020204030204" pitchFamily="34" charset="0"/>
                <a:cs typeface="Calibri" panose="020F0502020204030204" pitchFamily="34" charset="0"/>
              </a:rPr>
              <a:t>Kooperationsschulen</a:t>
            </a:r>
            <a:r>
              <a:rPr lang="de-DE" sz="2400" dirty="0">
                <a:solidFill>
                  <a:schemeClr val="tx1"/>
                </a:solidFill>
                <a:effectLst/>
                <a:latin typeface="Calibri" panose="020F0502020204030204" pitchFamily="34" charset="0"/>
                <a:cs typeface="Calibri" panose="020F0502020204030204" pitchFamily="34" charset="0"/>
              </a:rPr>
              <a:t> </a:t>
            </a:r>
            <a:r>
              <a:rPr lang="de-DE" sz="2400" dirty="0" smtClean="0">
                <a:solidFill>
                  <a:schemeClr val="tx1"/>
                </a:solidFill>
                <a:effectLst/>
                <a:latin typeface="Calibri" panose="020F0502020204030204" pitchFamily="34" charset="0"/>
                <a:cs typeface="Calibri" panose="020F0502020204030204" pitchFamily="34" charset="0"/>
              </a:rPr>
              <a:t>(Gesamtschule </a:t>
            </a:r>
            <a:r>
              <a:rPr lang="de-DE" sz="2400" dirty="0" err="1">
                <a:solidFill>
                  <a:schemeClr val="tx1"/>
                </a:solidFill>
                <a:effectLst/>
                <a:latin typeface="Calibri" panose="020F0502020204030204" pitchFamily="34" charset="0"/>
                <a:cs typeface="Calibri" panose="020F0502020204030204" pitchFamily="34" charset="0"/>
              </a:rPr>
              <a:t>Buer</a:t>
            </a:r>
            <a:r>
              <a:rPr lang="de-DE" sz="2400" dirty="0">
                <a:solidFill>
                  <a:schemeClr val="tx1"/>
                </a:solidFill>
                <a:effectLst/>
                <a:latin typeface="Calibri" panose="020F0502020204030204" pitchFamily="34" charset="0"/>
                <a:cs typeface="Calibri" panose="020F0502020204030204" pitchFamily="34" charset="0"/>
              </a:rPr>
              <a:t>-Mitte </a:t>
            </a:r>
            <a:r>
              <a:rPr lang="de-DE" sz="2400" dirty="0" smtClean="0">
                <a:solidFill>
                  <a:schemeClr val="tx1"/>
                </a:solidFill>
                <a:effectLst/>
                <a:latin typeface="Calibri" panose="020F0502020204030204" pitchFamily="34" charset="0"/>
                <a:cs typeface="Calibri" panose="020F0502020204030204" pitchFamily="34" charset="0"/>
              </a:rPr>
              <a:t>bzw. Eduard-Spranger-Berufskolleg)</a:t>
            </a:r>
            <a:r>
              <a:rPr lang="de-DE" sz="2400" dirty="0" smtClean="0"/>
              <a:t> </a:t>
            </a:r>
            <a:r>
              <a:rPr lang="de-DE" sz="2400" dirty="0" smtClean="0">
                <a:solidFill>
                  <a:schemeClr val="tx1"/>
                </a:solidFill>
                <a:effectLst/>
                <a:latin typeface="Calibri" panose="020F0502020204030204" pitchFamily="34" charset="0"/>
                <a:cs typeface="Calibri" panose="020F0502020204030204" pitchFamily="34" charset="0"/>
              </a:rPr>
              <a:t>garantiert</a:t>
            </a:r>
            <a:endParaRPr lang="de-DE" sz="2400" kern="0" dirty="0">
              <a:solidFill>
                <a:schemeClr val="tx1"/>
              </a:solidFill>
              <a:effectLst/>
              <a:latin typeface="Calibri" panose="020F0502020204030204" pitchFamily="34" charset="0"/>
              <a:cs typeface="Calibri" panose="020F0502020204030204" pitchFamily="34" charset="0"/>
            </a:endParaRPr>
          </a:p>
          <a:p>
            <a:pPr>
              <a:spcBef>
                <a:spcPts val="1200"/>
              </a:spcBef>
              <a:buClr>
                <a:srgbClr val="CC0000"/>
              </a:buClr>
              <a:buFont typeface="Wingdings" panose="05000000000000000000" pitchFamily="2" charset="2"/>
              <a:buChar char="§"/>
            </a:pPr>
            <a:endParaRPr lang="de-DE" sz="2400" dirty="0" smtClean="0">
              <a:solidFill>
                <a:schemeClr val="tx1"/>
              </a:solidFill>
              <a:effectLst/>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4212418236"/>
      </p:ext>
    </p:extLst>
  </p:cSld>
  <p:clrMapOvr>
    <a:masterClrMapping/>
  </p:clrMapOvr>
  <mc:AlternateContent xmlns:mc="http://schemas.openxmlformats.org/markup-compatibility/2006" xmlns:p14="http://schemas.microsoft.com/office/powerpoint/2010/main">
    <mc:Choice Requires="p14">
      <p:transition spd="slow" p14:dur="1500" advTm="60383">
        <p14:conveyor dir="l"/>
      </p:transition>
    </mc:Choice>
    <mc:Fallback xmlns="">
      <p:transition spd="slow" advTm="60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79268" y="231627"/>
            <a:ext cx="4383684" cy="787876"/>
          </a:xfrm>
          <a:prstGeom prst="rect">
            <a:avLst/>
          </a:prstGeom>
        </p:spPr>
        <p:txBody>
          <a:bodyPr/>
          <a:lst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a:lstStyle>
          <a:p>
            <a:pPr eaLnBrk="1" hangingPunct="1"/>
            <a:r>
              <a:rPr lang="de-DE" altLang="de-DE" b="1" kern="0" dirty="0" smtClean="0">
                <a:solidFill>
                  <a:schemeClr val="tx1"/>
                </a:solidFill>
                <a:latin typeface="Calibri" panose="020F0502020204030204" pitchFamily="34" charset="0"/>
                <a:cs typeface="Calibri" panose="020F0502020204030204" pitchFamily="34" charset="0"/>
              </a:rPr>
              <a:t>Die Gesamtschule</a:t>
            </a:r>
          </a:p>
        </p:txBody>
      </p:sp>
      <p:sp>
        <p:nvSpPr>
          <p:cNvPr id="7" name="Rectangle 3"/>
          <p:cNvSpPr txBox="1">
            <a:spLocks noChangeArrowheads="1"/>
          </p:cNvSpPr>
          <p:nvPr/>
        </p:nvSpPr>
        <p:spPr bwMode="auto">
          <a:xfrm>
            <a:off x="567559" y="1197669"/>
            <a:ext cx="8712098" cy="50577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a:lstStyle>
          <a:p>
            <a:pPr>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umfasst die Klassen 5 – 10 (Sek. I), notenabhängig kann sich eine dreijährige Oberstufe (Sek. II) anschließen</a:t>
            </a:r>
          </a:p>
          <a:p>
            <a:pPr>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bereitet </a:t>
            </a:r>
            <a:r>
              <a:rPr lang="de-DE" sz="2400" dirty="0">
                <a:solidFill>
                  <a:schemeClr val="tx1"/>
                </a:solidFill>
                <a:effectLst/>
                <a:latin typeface="Calibri" panose="020F0502020204030204" pitchFamily="34" charset="0"/>
                <a:cs typeface="Calibri" panose="020F0502020204030204" pitchFamily="34" charset="0"/>
              </a:rPr>
              <a:t>in </a:t>
            </a:r>
            <a:r>
              <a:rPr lang="de-DE" sz="2400" b="1" dirty="0">
                <a:solidFill>
                  <a:schemeClr val="tx1"/>
                </a:solidFill>
                <a:effectLst/>
                <a:latin typeface="Calibri" panose="020F0502020204030204" pitchFamily="34" charset="0"/>
                <a:cs typeface="Calibri" panose="020F0502020204030204" pitchFamily="34" charset="0"/>
              </a:rPr>
              <a:t>einem differenzierten </a:t>
            </a:r>
            <a:r>
              <a:rPr lang="de-DE" sz="2400" b="1" dirty="0" smtClean="0">
                <a:solidFill>
                  <a:schemeClr val="tx1"/>
                </a:solidFill>
                <a:effectLst/>
                <a:latin typeface="Calibri" panose="020F0502020204030204" pitchFamily="34" charset="0"/>
                <a:cs typeface="Calibri" panose="020F0502020204030204" pitchFamily="34" charset="0"/>
              </a:rPr>
              <a:t>Unterrichtssystem </a:t>
            </a:r>
            <a:r>
              <a:rPr lang="de-DE" sz="2400" dirty="0">
                <a:solidFill>
                  <a:schemeClr val="tx1"/>
                </a:solidFill>
                <a:effectLst/>
                <a:latin typeface="Calibri" panose="020F0502020204030204" pitchFamily="34" charset="0"/>
                <a:cs typeface="Calibri" panose="020F0502020204030204" pitchFamily="34" charset="0"/>
              </a:rPr>
              <a:t>auf eine berufliche Bildung </a:t>
            </a:r>
            <a:r>
              <a:rPr lang="de-DE" sz="2400" dirty="0" smtClean="0">
                <a:solidFill>
                  <a:schemeClr val="tx1"/>
                </a:solidFill>
                <a:effectLst/>
                <a:latin typeface="Calibri" panose="020F0502020204030204" pitchFamily="34" charset="0"/>
                <a:cs typeface="Calibri" panose="020F0502020204030204" pitchFamily="34" charset="0"/>
              </a:rPr>
              <a:t>und/oder </a:t>
            </a:r>
            <a:r>
              <a:rPr lang="de-DE" sz="2400" dirty="0">
                <a:solidFill>
                  <a:schemeClr val="tx1"/>
                </a:solidFill>
                <a:effectLst/>
                <a:latin typeface="Calibri" panose="020F0502020204030204" pitchFamily="34" charset="0"/>
                <a:cs typeface="Calibri" panose="020F0502020204030204" pitchFamily="34" charset="0"/>
              </a:rPr>
              <a:t>ein Studium </a:t>
            </a:r>
            <a:r>
              <a:rPr lang="de-DE" sz="2400" dirty="0" smtClean="0">
                <a:solidFill>
                  <a:schemeClr val="tx1"/>
                </a:solidFill>
                <a:effectLst/>
                <a:latin typeface="Calibri" panose="020F0502020204030204" pitchFamily="34" charset="0"/>
                <a:cs typeface="Calibri" panose="020F0502020204030204" pitchFamily="34" charset="0"/>
              </a:rPr>
              <a:t>vor </a:t>
            </a:r>
          </a:p>
          <a:p>
            <a:pPr>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Schüler*innen mit </a:t>
            </a:r>
            <a:r>
              <a:rPr lang="de-DE" sz="2400" dirty="0">
                <a:solidFill>
                  <a:schemeClr val="tx1"/>
                </a:solidFill>
                <a:effectLst/>
                <a:latin typeface="Calibri" panose="020F0502020204030204" pitchFamily="34" charset="0"/>
                <a:cs typeface="Calibri" panose="020F0502020204030204" pitchFamily="34" charset="0"/>
              </a:rPr>
              <a:t>unterschiedlichen Lernfähigkeiten </a:t>
            </a:r>
            <a:r>
              <a:rPr lang="de-DE" sz="2400" dirty="0" smtClean="0">
                <a:solidFill>
                  <a:schemeClr val="tx1"/>
                </a:solidFill>
                <a:effectLst/>
                <a:latin typeface="Calibri" panose="020F0502020204030204" pitchFamily="34" charset="0"/>
                <a:cs typeface="Calibri" panose="020F0502020204030204" pitchFamily="34" charset="0"/>
              </a:rPr>
              <a:t>lernen gemeinsam; es findet </a:t>
            </a:r>
            <a:r>
              <a:rPr lang="de-DE" sz="2400" b="1" dirty="0" smtClean="0">
                <a:solidFill>
                  <a:schemeClr val="tx1"/>
                </a:solidFill>
                <a:effectLst/>
                <a:latin typeface="Calibri" panose="020F0502020204030204" pitchFamily="34" charset="0"/>
                <a:cs typeface="Calibri" panose="020F0502020204030204" pitchFamily="34" charset="0"/>
              </a:rPr>
              <a:t>keine Zuordnung zu </a:t>
            </a:r>
            <a:r>
              <a:rPr lang="de-DE" sz="2400" b="1" dirty="0">
                <a:solidFill>
                  <a:schemeClr val="tx1"/>
                </a:solidFill>
                <a:effectLst/>
                <a:latin typeface="Calibri" panose="020F0502020204030204" pitchFamily="34" charset="0"/>
                <a:cs typeface="Calibri" panose="020F0502020204030204" pitchFamily="34" charset="0"/>
              </a:rPr>
              <a:t>den Bildungsgängen </a:t>
            </a:r>
            <a:r>
              <a:rPr lang="de-DE" sz="2400" dirty="0">
                <a:solidFill>
                  <a:schemeClr val="tx1"/>
                </a:solidFill>
                <a:effectLst/>
                <a:latin typeface="Calibri" panose="020F0502020204030204" pitchFamily="34" charset="0"/>
                <a:cs typeface="Calibri" panose="020F0502020204030204" pitchFamily="34" charset="0"/>
              </a:rPr>
              <a:t>wie bei der Hauptschule, </a:t>
            </a:r>
            <a:r>
              <a:rPr lang="de-DE" sz="2400" dirty="0" smtClean="0">
                <a:solidFill>
                  <a:schemeClr val="tx1"/>
                </a:solidFill>
                <a:effectLst/>
                <a:latin typeface="Calibri" panose="020F0502020204030204" pitchFamily="34" charset="0"/>
                <a:cs typeface="Calibri" panose="020F0502020204030204" pitchFamily="34" charset="0"/>
              </a:rPr>
              <a:t>Realschule </a:t>
            </a:r>
            <a:r>
              <a:rPr lang="de-DE" sz="2400" dirty="0">
                <a:solidFill>
                  <a:schemeClr val="tx1"/>
                </a:solidFill>
                <a:effectLst/>
                <a:latin typeface="Calibri" panose="020F0502020204030204" pitchFamily="34" charset="0"/>
                <a:cs typeface="Calibri" panose="020F0502020204030204" pitchFamily="34" charset="0"/>
              </a:rPr>
              <a:t>und dem Gymnasium </a:t>
            </a:r>
            <a:r>
              <a:rPr lang="de-DE" sz="2400" dirty="0" smtClean="0">
                <a:solidFill>
                  <a:schemeClr val="tx1"/>
                </a:solidFill>
                <a:effectLst/>
                <a:latin typeface="Calibri" panose="020F0502020204030204" pitchFamily="34" charset="0"/>
                <a:cs typeface="Calibri" panose="020F0502020204030204" pitchFamily="34" charset="0"/>
              </a:rPr>
              <a:t>statt</a:t>
            </a:r>
          </a:p>
          <a:p>
            <a:pPr>
              <a:buClr>
                <a:srgbClr val="CC0000"/>
              </a:buClr>
              <a:buFont typeface="Wingdings" panose="05000000000000000000" pitchFamily="2" charset="2"/>
              <a:buChar char="§"/>
            </a:pPr>
            <a:r>
              <a:rPr lang="de-DE" sz="2400" dirty="0" smtClean="0">
                <a:solidFill>
                  <a:schemeClr val="tx1"/>
                </a:solidFill>
                <a:effectLst/>
                <a:latin typeface="Calibri" panose="020F0502020204030204" pitchFamily="34" charset="0"/>
                <a:cs typeface="Calibri" panose="020F0502020204030204" pitchFamily="34" charset="0"/>
              </a:rPr>
              <a:t>der </a:t>
            </a:r>
            <a:r>
              <a:rPr lang="de-DE" sz="2400" dirty="0">
                <a:solidFill>
                  <a:schemeClr val="tx1"/>
                </a:solidFill>
                <a:effectLst/>
                <a:latin typeface="Calibri" panose="020F0502020204030204" pitchFamily="34" charset="0"/>
                <a:cs typeface="Calibri" panose="020F0502020204030204" pitchFamily="34" charset="0"/>
              </a:rPr>
              <a:t>Unterricht </a:t>
            </a:r>
            <a:r>
              <a:rPr lang="de-DE" sz="2400" dirty="0" smtClean="0">
                <a:solidFill>
                  <a:schemeClr val="tx1"/>
                </a:solidFill>
                <a:effectLst/>
                <a:latin typeface="Calibri" panose="020F0502020204030204" pitchFamily="34" charset="0"/>
                <a:cs typeface="Calibri" panose="020F0502020204030204" pitchFamily="34" charset="0"/>
              </a:rPr>
              <a:t>wird in </a:t>
            </a:r>
            <a:r>
              <a:rPr lang="de-DE" sz="2400" dirty="0">
                <a:solidFill>
                  <a:schemeClr val="tx1"/>
                </a:solidFill>
                <a:effectLst/>
                <a:latin typeface="Calibri" panose="020F0502020204030204" pitchFamily="34" charset="0"/>
                <a:cs typeface="Calibri" panose="020F0502020204030204" pitchFamily="34" charset="0"/>
              </a:rPr>
              <a:t>einigen Fächern auf </a:t>
            </a:r>
            <a:r>
              <a:rPr lang="de-DE" sz="2400" b="1" dirty="0">
                <a:solidFill>
                  <a:schemeClr val="tx1"/>
                </a:solidFill>
                <a:effectLst/>
                <a:latin typeface="Calibri" panose="020F0502020204030204" pitchFamily="34" charset="0"/>
                <a:cs typeface="Calibri" panose="020F0502020204030204" pitchFamily="34" charset="0"/>
              </a:rPr>
              <a:t>zwei </a:t>
            </a:r>
            <a:r>
              <a:rPr lang="de-DE" sz="2400" b="1" dirty="0" smtClean="0">
                <a:solidFill>
                  <a:schemeClr val="tx1"/>
                </a:solidFill>
                <a:effectLst/>
                <a:latin typeface="Calibri" panose="020F0502020204030204" pitchFamily="34" charset="0"/>
                <a:cs typeface="Calibri" panose="020F0502020204030204" pitchFamily="34" charset="0"/>
              </a:rPr>
              <a:t>Niveauebenen </a:t>
            </a:r>
            <a:r>
              <a:rPr lang="de-DE" sz="2400" dirty="0">
                <a:solidFill>
                  <a:schemeClr val="tx1"/>
                </a:solidFill>
                <a:effectLst/>
                <a:latin typeface="Calibri" panose="020F0502020204030204" pitchFamily="34" charset="0"/>
                <a:cs typeface="Calibri" panose="020F0502020204030204" pitchFamily="34" charset="0"/>
              </a:rPr>
              <a:t>(Grundebene und Erweiterungsebene) </a:t>
            </a:r>
            <a:r>
              <a:rPr lang="de-DE" sz="2400" dirty="0" smtClean="0">
                <a:solidFill>
                  <a:schemeClr val="tx1"/>
                </a:solidFill>
                <a:effectLst/>
                <a:latin typeface="Calibri" panose="020F0502020204030204" pitchFamily="34" charset="0"/>
                <a:cs typeface="Calibri" panose="020F0502020204030204" pitchFamily="34" charset="0"/>
              </a:rPr>
              <a:t>angeboten</a:t>
            </a:r>
          </a:p>
          <a:p>
            <a:pPr>
              <a:buClr>
                <a:srgbClr val="CC0000"/>
              </a:buClr>
              <a:buFont typeface="Wingdings" panose="05000000000000000000" pitchFamily="2" charset="2"/>
              <a:buChar char="§"/>
            </a:pPr>
            <a:r>
              <a:rPr lang="de-DE" sz="2000" dirty="0" smtClean="0">
                <a:solidFill>
                  <a:schemeClr val="tx1"/>
                </a:solidFill>
                <a:effectLst/>
                <a:latin typeface="Calibri" panose="020F0502020204030204" pitchFamily="34" charset="0"/>
                <a:cs typeface="Calibri" panose="020F0502020204030204" pitchFamily="34" charset="0"/>
              </a:rPr>
              <a:t>folgende </a:t>
            </a:r>
            <a:r>
              <a:rPr lang="de-DE" sz="2000" b="1" dirty="0" smtClean="0">
                <a:solidFill>
                  <a:schemeClr val="tx1"/>
                </a:solidFill>
                <a:effectLst/>
                <a:latin typeface="Calibri" panose="020F0502020204030204" pitchFamily="34" charset="0"/>
                <a:cs typeface="Calibri" panose="020F0502020204030204" pitchFamily="34" charset="0"/>
              </a:rPr>
              <a:t>Abschlüsse</a:t>
            </a:r>
            <a:r>
              <a:rPr lang="de-DE" sz="2000" dirty="0" smtClean="0">
                <a:solidFill>
                  <a:schemeClr val="tx1"/>
                </a:solidFill>
                <a:effectLst/>
                <a:latin typeface="Calibri" panose="020F0502020204030204" pitchFamily="34" charset="0"/>
                <a:cs typeface="Calibri" panose="020F0502020204030204" pitchFamily="34" charset="0"/>
              </a:rPr>
              <a:t> sind möglich:</a:t>
            </a:r>
          </a:p>
          <a:p>
            <a:pPr lvl="1">
              <a:spcBef>
                <a:spcPts val="0"/>
              </a:spcBef>
              <a:buClr>
                <a:srgbClr val="CC0000"/>
              </a:buClr>
              <a:buFont typeface="Symbol" panose="05050102010706020507" pitchFamily="18" charset="2"/>
              <a:buChar char="-"/>
            </a:pPr>
            <a:r>
              <a:rPr lang="de-DE" sz="2000" dirty="0" smtClean="0">
                <a:solidFill>
                  <a:schemeClr val="tx1"/>
                </a:solidFill>
                <a:effectLst/>
                <a:latin typeface="Calibri" panose="020F0502020204030204" pitchFamily="34" charset="0"/>
                <a:cs typeface="Calibri" panose="020F0502020204030204" pitchFamily="34" charset="0"/>
              </a:rPr>
              <a:t>Hautschulabschluss (notenabhängig, nach Klasse 9 oder 10) </a:t>
            </a:r>
          </a:p>
          <a:p>
            <a:pPr lvl="1">
              <a:spcBef>
                <a:spcPts val="0"/>
              </a:spcBef>
              <a:buClr>
                <a:srgbClr val="CC0000"/>
              </a:buClr>
              <a:buFont typeface="Symbol" panose="05050102010706020507" pitchFamily="18" charset="2"/>
              <a:buChar char="-"/>
            </a:pPr>
            <a:r>
              <a:rPr lang="de-DE" sz="2000" dirty="0" smtClean="0">
                <a:solidFill>
                  <a:schemeClr val="tx1"/>
                </a:solidFill>
                <a:effectLst/>
                <a:latin typeface="Calibri" panose="020F0502020204030204" pitchFamily="34" charset="0"/>
                <a:cs typeface="Calibri" panose="020F0502020204030204" pitchFamily="34" charset="0"/>
              </a:rPr>
              <a:t>Fachoberschulreife nach Klasse 10 (notenabhängig)</a:t>
            </a:r>
          </a:p>
          <a:p>
            <a:pPr lvl="1">
              <a:spcBef>
                <a:spcPts val="0"/>
              </a:spcBef>
              <a:buClr>
                <a:srgbClr val="CC0000"/>
              </a:buClr>
              <a:buFont typeface="Symbol" panose="05050102010706020507" pitchFamily="18" charset="2"/>
              <a:buChar char="-"/>
            </a:pPr>
            <a:r>
              <a:rPr lang="de-DE" sz="2000" dirty="0" smtClean="0">
                <a:solidFill>
                  <a:schemeClr val="tx1"/>
                </a:solidFill>
                <a:effectLst/>
                <a:latin typeface="Calibri" panose="020F0502020204030204" pitchFamily="34" charset="0"/>
                <a:cs typeface="Calibri" panose="020F0502020204030204" pitchFamily="34" charset="0"/>
              </a:rPr>
              <a:t>Abitur nach Jahrgangsstufe 13</a:t>
            </a:r>
          </a:p>
          <a:p>
            <a:pPr eaLnBrk="1" hangingPunct="1">
              <a:spcBef>
                <a:spcPts val="600"/>
              </a:spcBef>
              <a:spcAft>
                <a:spcPts val="600"/>
              </a:spcAft>
              <a:buClr>
                <a:srgbClr val="C00000"/>
              </a:buClr>
              <a:buSzPct val="100000"/>
              <a:buFont typeface="Wingdings" panose="05000000000000000000" pitchFamily="2" charset="2"/>
              <a:buChar char="§"/>
              <a:defRPr/>
            </a:pPr>
            <a:endParaRPr lang="de-DE" sz="2400" kern="0" dirty="0" smtClean="0">
              <a:solidFill>
                <a:schemeClr val="tx1"/>
              </a:solidFill>
              <a:effectLst/>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475498438"/>
      </p:ext>
    </p:extLst>
  </p:cSld>
  <p:clrMapOvr>
    <a:masterClrMapping/>
  </p:clrMapOvr>
  <mc:AlternateContent xmlns:mc="http://schemas.openxmlformats.org/markup-compatibility/2006" xmlns:p14="http://schemas.microsoft.com/office/powerpoint/2010/main">
    <mc:Choice Requires="p14">
      <p:transition spd="slow" p14:dur="1500" advTm="88431">
        <p14:conveyor dir="l"/>
      </p:transition>
    </mc:Choice>
    <mc:Fallback xmlns="">
      <p:transition spd="slow" advTm="88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984077" y="252138"/>
            <a:ext cx="3942126" cy="787876"/>
          </a:xfrm>
          <a:prstGeom prst="rect">
            <a:avLst/>
          </a:prstGeom>
        </p:spPr>
        <p:txBody>
          <a:bodyPr/>
          <a:lstStyle>
            <a:lvl1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mj-lt"/>
                <a:ea typeface="+mj-ea"/>
                <a:cs typeface="+mj-cs"/>
              </a:defRPr>
            </a:lvl1pPr>
            <a:lvl2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2pPr>
            <a:lvl3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3pPr>
            <a:lvl4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4pPr>
            <a:lvl5pPr algn="l" defTabSz="449263" rtl="0" eaLnBrk="0" fontAlgn="base" hangingPunct="0">
              <a:spcBef>
                <a:spcPct val="0"/>
              </a:spcBef>
              <a:spcAft>
                <a:spcPct val="0"/>
              </a:spcAft>
              <a:buClr>
                <a:srgbClr val="00FFFF"/>
              </a:buClr>
              <a:buSzPct val="100000"/>
              <a:buFont typeface="Times New Roman" panose="02020603050405020304" pitchFamily="18" charset="0"/>
              <a:defRPr sz="4400">
                <a:solidFill>
                  <a:srgbClr val="00FFFF"/>
                </a:solidFill>
                <a:latin typeface="Times New Roman" pitchFamily="18" charset="0"/>
              </a:defRPr>
            </a:lvl5pPr>
            <a:lvl6pPr marL="4572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6pPr>
            <a:lvl7pPr marL="9144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7pPr>
            <a:lvl8pPr marL="13716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8pPr>
            <a:lvl9pPr marL="1828800" algn="l" defTabSz="449263" rtl="0" fontAlgn="base">
              <a:spcBef>
                <a:spcPct val="0"/>
              </a:spcBef>
              <a:spcAft>
                <a:spcPct val="0"/>
              </a:spcAft>
              <a:buClr>
                <a:srgbClr val="00FFFF"/>
              </a:buClr>
              <a:buSzPct val="100000"/>
              <a:buFont typeface="Times New Roman" pitchFamily="18" charset="0"/>
              <a:defRPr sz="4400">
                <a:solidFill>
                  <a:srgbClr val="000000"/>
                </a:solidFill>
                <a:latin typeface="Times New Roman" pitchFamily="18" charset="0"/>
              </a:defRPr>
            </a:lvl9pPr>
          </a:lstStyle>
          <a:p>
            <a:pPr eaLnBrk="1" hangingPunct="1"/>
            <a:r>
              <a:rPr lang="de-DE" altLang="de-DE" b="1" kern="0" dirty="0" smtClean="0">
                <a:solidFill>
                  <a:schemeClr val="tx1"/>
                </a:solidFill>
                <a:latin typeface="Calibri" panose="020F0502020204030204" pitchFamily="34" charset="0"/>
                <a:cs typeface="Calibri" panose="020F0502020204030204" pitchFamily="34" charset="0"/>
              </a:rPr>
              <a:t>Das Gymnasium</a:t>
            </a:r>
          </a:p>
        </p:txBody>
      </p:sp>
      <p:sp>
        <p:nvSpPr>
          <p:cNvPr id="7" name="Rectangle 3"/>
          <p:cNvSpPr txBox="1">
            <a:spLocks noChangeArrowheads="1"/>
          </p:cNvSpPr>
          <p:nvPr/>
        </p:nvSpPr>
        <p:spPr bwMode="auto">
          <a:xfrm>
            <a:off x="599091" y="1208179"/>
            <a:ext cx="8712098" cy="5057775"/>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marL="341313" indent="-341313" algn="l" defTabSz="449263" rtl="0" eaLnBrk="0" fontAlgn="base" hangingPunct="0">
              <a:spcBef>
                <a:spcPts val="800"/>
              </a:spcBef>
              <a:spcAft>
                <a:spcPct val="0"/>
              </a:spcAft>
              <a:buClr>
                <a:srgbClr val="00FFFF"/>
              </a:buClr>
              <a:buSzPct val="75000"/>
              <a:buFont typeface="Wingdings" panose="05000000000000000000" pitchFamily="2"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49263" rtl="0" eaLnBrk="0" fontAlgn="base" hangingPunct="0">
              <a:spcBef>
                <a:spcPts val="800"/>
              </a:spcBef>
              <a:spcAft>
                <a:spcPct val="0"/>
              </a:spcAft>
              <a:buClr>
                <a:srgbClr val="CC99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2pPr>
            <a:lvl3pPr marL="1143000" indent="-228600" algn="l" defTabSz="449263" rtl="0" eaLnBrk="0" fontAlgn="base" hangingPunct="0">
              <a:spcBef>
                <a:spcPts val="800"/>
              </a:spcBef>
              <a:spcAft>
                <a:spcPct val="0"/>
              </a:spcAft>
              <a:buClr>
                <a:srgbClr val="00FFFF"/>
              </a:buClr>
              <a:buSzPct val="60000"/>
              <a:buFont typeface="Wingdings" panose="05000000000000000000" pitchFamily="2" charset="2"/>
              <a:buChar char=""/>
              <a:defRPr sz="3200">
                <a:solidFill>
                  <a:srgbClr val="FFFFFF"/>
                </a:solidFill>
                <a:effectLst>
                  <a:outerShdw blurRad="38100" dist="38100" dir="2700000" algn="tl">
                    <a:srgbClr val="000000"/>
                  </a:outerShdw>
                </a:effectLst>
                <a:latin typeface="+mn-lt"/>
              </a:defRPr>
            </a:lvl3pPr>
            <a:lvl4pPr marL="16002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4pPr>
            <a:lvl5pPr marL="2057400" indent="-228600" algn="l" defTabSz="449263" rtl="0" eaLnBrk="0" fontAlgn="base" hangingPunct="0">
              <a:spcBef>
                <a:spcPts val="800"/>
              </a:spcBef>
              <a:spcAft>
                <a:spcPct val="0"/>
              </a:spcAft>
              <a:buClr>
                <a:srgbClr val="FFFFFF"/>
              </a:buClr>
              <a:buSzPct val="100000"/>
              <a:buFont typeface="Times New Roman" panose="02020603050405020304" pitchFamily="18" charset="0"/>
              <a:buChar char="–"/>
              <a:defRPr sz="3200">
                <a:solidFill>
                  <a:srgbClr val="FFFFFF"/>
                </a:solidFill>
                <a:effectLst>
                  <a:outerShdw blurRad="38100" dist="38100" dir="2700000" algn="tl">
                    <a:srgbClr val="000000"/>
                  </a:outerShdw>
                </a:effectLst>
                <a:latin typeface="+mn-lt"/>
              </a:defRPr>
            </a:lvl5pPr>
            <a:lvl6pPr marL="25146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6pPr>
            <a:lvl7pPr marL="29718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7pPr>
            <a:lvl8pPr marL="34290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8pPr>
            <a:lvl9pPr marL="3886200" indent="-228600" algn="l" defTabSz="449263" rtl="0" fontAlgn="base">
              <a:spcBef>
                <a:spcPts val="800"/>
              </a:spcBef>
              <a:spcAft>
                <a:spcPct val="0"/>
              </a:spcAft>
              <a:buClr>
                <a:srgbClr val="FFFFFF"/>
              </a:buClr>
              <a:buSzPct val="100000"/>
              <a:buFont typeface="Times New Roman" pitchFamily="18" charset="0"/>
              <a:buChar char="–"/>
              <a:defRPr sz="3200">
                <a:solidFill>
                  <a:srgbClr val="FFFFFF"/>
                </a:solidFill>
                <a:effectLst>
                  <a:outerShdw blurRad="38100" dist="38100" dir="2700000" algn="tl">
                    <a:srgbClr val="000000"/>
                  </a:outerShdw>
                </a:effectLst>
                <a:latin typeface="+mn-lt"/>
              </a:defRPr>
            </a:lvl9pPr>
          </a:lstStyle>
          <a:p>
            <a:pPr>
              <a:buClr>
                <a:srgbClr val="CC0000"/>
              </a:buClr>
              <a:buFont typeface="Wingdings" panose="05000000000000000000" pitchFamily="2" charset="2"/>
              <a:buChar char="§"/>
            </a:pPr>
            <a:r>
              <a:rPr lang="de-DE" sz="2800" dirty="0" smtClean="0">
                <a:solidFill>
                  <a:schemeClr val="tx1"/>
                </a:solidFill>
                <a:effectLst/>
                <a:latin typeface="Calibri" panose="020F0502020204030204" pitchFamily="34" charset="0"/>
                <a:cs typeface="Calibri" panose="020F0502020204030204" pitchFamily="34" charset="0"/>
              </a:rPr>
              <a:t>umfasst in der Sekundarstufe I die Klassen 5 – 9 (G 8) oder 5 – 10 (G 9), daran schließt sich die dreijährige, gymnasiale Oberstufe an (Sekundarstufe II)</a:t>
            </a:r>
          </a:p>
          <a:p>
            <a:pPr>
              <a:buClr>
                <a:srgbClr val="CC0000"/>
              </a:buClr>
              <a:buFont typeface="Wingdings" panose="05000000000000000000" pitchFamily="2" charset="2"/>
              <a:buChar char="§"/>
            </a:pPr>
            <a:r>
              <a:rPr lang="de-DE" sz="2800" dirty="0" smtClean="0">
                <a:solidFill>
                  <a:schemeClr val="tx1"/>
                </a:solidFill>
                <a:effectLst/>
                <a:latin typeface="Calibri" panose="020F0502020204030204" pitchFamily="34" charset="0"/>
                <a:cs typeface="Calibri" panose="020F0502020204030204" pitchFamily="34" charset="0"/>
              </a:rPr>
              <a:t>vermittelt </a:t>
            </a:r>
            <a:r>
              <a:rPr lang="de-DE" sz="2800" dirty="0">
                <a:solidFill>
                  <a:schemeClr val="tx1"/>
                </a:solidFill>
                <a:effectLst/>
                <a:latin typeface="Calibri" panose="020F0502020204030204" pitchFamily="34" charset="0"/>
                <a:cs typeface="Calibri" panose="020F0502020204030204" pitchFamily="34" charset="0"/>
              </a:rPr>
              <a:t>eine </a:t>
            </a:r>
            <a:r>
              <a:rPr lang="de-DE" sz="2800" b="1" dirty="0">
                <a:solidFill>
                  <a:schemeClr val="tx1"/>
                </a:solidFill>
                <a:effectLst/>
                <a:latin typeface="Calibri" panose="020F0502020204030204" pitchFamily="34" charset="0"/>
                <a:cs typeface="Calibri" panose="020F0502020204030204" pitchFamily="34" charset="0"/>
              </a:rPr>
              <a:t>vertiefte </a:t>
            </a:r>
            <a:r>
              <a:rPr lang="de-DE" sz="2800" b="1" dirty="0" smtClean="0">
                <a:solidFill>
                  <a:schemeClr val="tx1"/>
                </a:solidFill>
                <a:effectLst/>
                <a:latin typeface="Calibri" panose="020F0502020204030204" pitchFamily="34" charset="0"/>
                <a:cs typeface="Calibri" panose="020F0502020204030204" pitchFamily="34" charset="0"/>
              </a:rPr>
              <a:t>Allgemeinbildung</a:t>
            </a:r>
            <a:r>
              <a:rPr lang="de-DE" sz="2800" dirty="0" smtClean="0">
                <a:solidFill>
                  <a:schemeClr val="tx1"/>
                </a:solidFill>
                <a:effectLst/>
                <a:latin typeface="Calibri" panose="020F0502020204030204" pitchFamily="34" charset="0"/>
                <a:cs typeface="Calibri" panose="020F0502020204030204" pitchFamily="34" charset="0"/>
              </a:rPr>
              <a:t>, häufig anhand von </a:t>
            </a:r>
            <a:r>
              <a:rPr lang="de-DE" sz="2800" b="1" dirty="0" smtClean="0">
                <a:solidFill>
                  <a:schemeClr val="tx1"/>
                </a:solidFill>
                <a:effectLst/>
                <a:latin typeface="Calibri" panose="020F0502020204030204" pitchFamily="34" charset="0"/>
                <a:cs typeface="Calibri" panose="020F0502020204030204" pitchFamily="34" charset="0"/>
              </a:rPr>
              <a:t>abstrakten, komplexen Problemstellungen </a:t>
            </a:r>
          </a:p>
          <a:p>
            <a:pPr>
              <a:buClr>
                <a:srgbClr val="CC0000"/>
              </a:buClr>
              <a:buFont typeface="Wingdings" panose="05000000000000000000" pitchFamily="2" charset="2"/>
              <a:buChar char="§"/>
            </a:pPr>
            <a:r>
              <a:rPr lang="de-DE" sz="2800" dirty="0">
                <a:solidFill>
                  <a:schemeClr val="tx1"/>
                </a:solidFill>
                <a:effectLst/>
                <a:latin typeface="Calibri" panose="020F0502020204030204" pitchFamily="34" charset="0"/>
                <a:cs typeface="Calibri" panose="020F0502020204030204" pitchFamily="34" charset="0"/>
              </a:rPr>
              <a:t>b</a:t>
            </a:r>
            <a:r>
              <a:rPr lang="de-DE" sz="2800" dirty="0" smtClean="0">
                <a:solidFill>
                  <a:schemeClr val="tx1"/>
                </a:solidFill>
                <a:effectLst/>
                <a:latin typeface="Calibri" panose="020F0502020204030204" pitchFamily="34" charset="0"/>
                <a:cs typeface="Calibri" panose="020F0502020204030204" pitchFamily="34" charset="0"/>
              </a:rPr>
              <a:t>ereitet auf ein </a:t>
            </a:r>
            <a:r>
              <a:rPr lang="de-DE" sz="2800" b="1" dirty="0">
                <a:solidFill>
                  <a:schemeClr val="tx1"/>
                </a:solidFill>
                <a:effectLst/>
                <a:latin typeface="Calibri" panose="020F0502020204030204" pitchFamily="34" charset="0"/>
                <a:cs typeface="Calibri" panose="020F0502020204030204" pitchFamily="34" charset="0"/>
              </a:rPr>
              <a:t>Hochschulstudium</a:t>
            </a:r>
            <a:r>
              <a:rPr lang="de-DE" sz="2800" dirty="0">
                <a:solidFill>
                  <a:schemeClr val="tx1"/>
                </a:solidFill>
                <a:effectLst/>
                <a:latin typeface="Calibri" panose="020F0502020204030204" pitchFamily="34" charset="0"/>
                <a:cs typeface="Calibri" panose="020F0502020204030204" pitchFamily="34" charset="0"/>
              </a:rPr>
              <a:t> oder eine </a:t>
            </a:r>
            <a:r>
              <a:rPr lang="de-DE" sz="2800" b="1" dirty="0">
                <a:solidFill>
                  <a:schemeClr val="tx1"/>
                </a:solidFill>
                <a:effectLst/>
                <a:latin typeface="Calibri" panose="020F0502020204030204" pitchFamily="34" charset="0"/>
                <a:cs typeface="Calibri" panose="020F0502020204030204" pitchFamily="34" charset="0"/>
              </a:rPr>
              <a:t>anspruchsvolle </a:t>
            </a:r>
            <a:r>
              <a:rPr lang="de-DE" sz="2800" b="1" dirty="0" smtClean="0">
                <a:solidFill>
                  <a:schemeClr val="tx1"/>
                </a:solidFill>
                <a:effectLst/>
                <a:latin typeface="Calibri" panose="020F0502020204030204" pitchFamily="34" charset="0"/>
                <a:cs typeface="Calibri" panose="020F0502020204030204" pitchFamily="34" charset="0"/>
              </a:rPr>
              <a:t>Berufsausbildung </a:t>
            </a:r>
            <a:r>
              <a:rPr lang="de-DE" sz="2800" dirty="0" smtClean="0">
                <a:solidFill>
                  <a:schemeClr val="tx1"/>
                </a:solidFill>
                <a:effectLst/>
                <a:latin typeface="Calibri" panose="020F0502020204030204" pitchFamily="34" charset="0"/>
                <a:cs typeface="Calibri" panose="020F0502020204030204" pitchFamily="34" charset="0"/>
              </a:rPr>
              <a:t>vor</a:t>
            </a:r>
          </a:p>
          <a:p>
            <a:pPr>
              <a:buClr>
                <a:srgbClr val="CC0000"/>
              </a:buClr>
              <a:buFont typeface="Wingdings" panose="05000000000000000000" pitchFamily="2" charset="2"/>
              <a:buChar char="§"/>
            </a:pPr>
            <a:r>
              <a:rPr lang="de-DE" sz="2800" dirty="0">
                <a:solidFill>
                  <a:schemeClr val="tx1"/>
                </a:solidFill>
                <a:effectLst/>
                <a:latin typeface="Calibri" panose="020F0502020204030204" pitchFamily="34" charset="0"/>
                <a:cs typeface="Calibri" panose="020F0502020204030204" pitchFamily="34" charset="0"/>
              </a:rPr>
              <a:t>e</a:t>
            </a:r>
            <a:r>
              <a:rPr lang="de-DE" sz="2800" dirty="0" smtClean="0">
                <a:solidFill>
                  <a:schemeClr val="tx1"/>
                </a:solidFill>
                <a:effectLst/>
                <a:latin typeface="Calibri" panose="020F0502020204030204" pitchFamily="34" charset="0"/>
                <a:cs typeface="Calibri" panose="020F0502020204030204" pitchFamily="34" charset="0"/>
              </a:rPr>
              <a:t>ine </a:t>
            </a:r>
            <a:r>
              <a:rPr lang="de-DE" sz="2800" b="1" dirty="0" smtClean="0">
                <a:solidFill>
                  <a:schemeClr val="tx1"/>
                </a:solidFill>
                <a:effectLst/>
                <a:latin typeface="Calibri" panose="020F0502020204030204" pitchFamily="34" charset="0"/>
                <a:cs typeface="Calibri" panose="020F0502020204030204" pitchFamily="34" charset="0"/>
              </a:rPr>
              <a:t>zweite Fremdsprache </a:t>
            </a:r>
            <a:r>
              <a:rPr lang="de-DE" sz="2800" dirty="0" smtClean="0">
                <a:solidFill>
                  <a:schemeClr val="tx1"/>
                </a:solidFill>
                <a:effectLst/>
                <a:latin typeface="Calibri" panose="020F0502020204030204" pitchFamily="34" charset="0"/>
                <a:cs typeface="Calibri" panose="020F0502020204030204" pitchFamily="34" charset="0"/>
              </a:rPr>
              <a:t>ist verpflichtend</a:t>
            </a:r>
          </a:p>
          <a:p>
            <a:pPr>
              <a:spcBef>
                <a:spcPts val="1200"/>
              </a:spcBef>
              <a:buClr>
                <a:srgbClr val="CC0000"/>
              </a:buClr>
              <a:buFont typeface="Wingdings" panose="05000000000000000000" pitchFamily="2" charset="2"/>
              <a:buChar char="§"/>
            </a:pPr>
            <a:r>
              <a:rPr lang="de-DE" sz="2200" dirty="0" smtClean="0">
                <a:solidFill>
                  <a:schemeClr val="tx1"/>
                </a:solidFill>
                <a:effectLst/>
                <a:latin typeface="Calibri" panose="020F0502020204030204" pitchFamily="34" charset="0"/>
                <a:cs typeface="Calibri" panose="020F0502020204030204" pitchFamily="34" charset="0"/>
              </a:rPr>
              <a:t>folgende </a:t>
            </a:r>
            <a:r>
              <a:rPr lang="de-DE" sz="2200" b="1" dirty="0">
                <a:solidFill>
                  <a:schemeClr val="tx1"/>
                </a:solidFill>
                <a:effectLst/>
                <a:latin typeface="Calibri" panose="020F0502020204030204" pitchFamily="34" charset="0"/>
                <a:cs typeface="Calibri" panose="020F0502020204030204" pitchFamily="34" charset="0"/>
              </a:rPr>
              <a:t>Abschlüsse</a:t>
            </a:r>
            <a:r>
              <a:rPr lang="de-DE" sz="2200" dirty="0">
                <a:solidFill>
                  <a:schemeClr val="tx1"/>
                </a:solidFill>
                <a:effectLst/>
                <a:latin typeface="Calibri" panose="020F0502020204030204" pitchFamily="34" charset="0"/>
                <a:cs typeface="Calibri" panose="020F0502020204030204" pitchFamily="34" charset="0"/>
              </a:rPr>
              <a:t> </a:t>
            </a:r>
            <a:r>
              <a:rPr lang="de-DE" sz="2200" dirty="0" smtClean="0">
                <a:solidFill>
                  <a:schemeClr val="tx1"/>
                </a:solidFill>
                <a:effectLst/>
                <a:latin typeface="Calibri" panose="020F0502020204030204" pitchFamily="34" charset="0"/>
                <a:cs typeface="Calibri" panose="020F0502020204030204" pitchFamily="34" charset="0"/>
              </a:rPr>
              <a:t>sind möglich:</a:t>
            </a:r>
            <a:endParaRPr lang="de-DE" sz="2200" dirty="0">
              <a:solidFill>
                <a:schemeClr val="tx1"/>
              </a:solidFill>
              <a:effectLst/>
              <a:latin typeface="Calibri" panose="020F0502020204030204" pitchFamily="34" charset="0"/>
              <a:cs typeface="Calibri" panose="020F0502020204030204" pitchFamily="34" charset="0"/>
            </a:endParaRPr>
          </a:p>
          <a:p>
            <a:pPr lvl="1">
              <a:spcBef>
                <a:spcPts val="0"/>
              </a:spcBef>
              <a:buClr>
                <a:srgbClr val="CC0000"/>
              </a:buClr>
              <a:buFont typeface="Symbol" panose="05050102010706020507" pitchFamily="18" charset="2"/>
              <a:buChar char="-"/>
            </a:pPr>
            <a:r>
              <a:rPr lang="de-DE" sz="2200" dirty="0" smtClean="0">
                <a:solidFill>
                  <a:schemeClr val="tx1"/>
                </a:solidFill>
                <a:effectLst/>
                <a:latin typeface="Calibri" panose="020F0502020204030204" pitchFamily="34" charset="0"/>
                <a:cs typeface="Calibri" panose="020F0502020204030204" pitchFamily="34" charset="0"/>
              </a:rPr>
              <a:t>Hautschulabschluss (notenabhängig, nach Klasse </a:t>
            </a:r>
            <a:r>
              <a:rPr lang="de-DE" sz="2200" dirty="0">
                <a:solidFill>
                  <a:schemeClr val="tx1"/>
                </a:solidFill>
                <a:effectLst/>
                <a:latin typeface="Calibri" panose="020F0502020204030204" pitchFamily="34" charset="0"/>
                <a:cs typeface="Calibri" panose="020F0502020204030204" pitchFamily="34" charset="0"/>
              </a:rPr>
              <a:t>9 oder 10) </a:t>
            </a:r>
          </a:p>
          <a:p>
            <a:pPr lvl="1">
              <a:spcBef>
                <a:spcPts val="0"/>
              </a:spcBef>
              <a:buClr>
                <a:srgbClr val="CC0000"/>
              </a:buClr>
              <a:buFont typeface="Symbol" panose="05050102010706020507" pitchFamily="18" charset="2"/>
              <a:buChar char="-"/>
            </a:pPr>
            <a:r>
              <a:rPr lang="de-DE" sz="2200" dirty="0" smtClean="0">
                <a:solidFill>
                  <a:schemeClr val="tx1"/>
                </a:solidFill>
                <a:effectLst/>
                <a:latin typeface="Calibri" panose="020F0502020204030204" pitchFamily="34" charset="0"/>
                <a:cs typeface="Calibri" panose="020F0502020204030204" pitchFamily="34" charset="0"/>
              </a:rPr>
              <a:t>Fachoberschulreife nach Klasse </a:t>
            </a:r>
            <a:r>
              <a:rPr lang="de-DE" sz="2200" dirty="0">
                <a:solidFill>
                  <a:schemeClr val="tx1"/>
                </a:solidFill>
                <a:effectLst/>
                <a:latin typeface="Calibri" panose="020F0502020204030204" pitchFamily="34" charset="0"/>
                <a:cs typeface="Calibri" panose="020F0502020204030204" pitchFamily="34" charset="0"/>
              </a:rPr>
              <a:t>10 (notenabhängig</a:t>
            </a:r>
            <a:r>
              <a:rPr lang="de-DE" sz="2200" dirty="0" smtClean="0">
                <a:solidFill>
                  <a:schemeClr val="tx1"/>
                </a:solidFill>
                <a:effectLst/>
                <a:latin typeface="Calibri" panose="020F0502020204030204" pitchFamily="34" charset="0"/>
                <a:cs typeface="Calibri" panose="020F0502020204030204" pitchFamily="34" charset="0"/>
              </a:rPr>
              <a:t>)</a:t>
            </a:r>
          </a:p>
          <a:p>
            <a:pPr lvl="1">
              <a:spcBef>
                <a:spcPts val="0"/>
              </a:spcBef>
              <a:buClr>
                <a:srgbClr val="CC0000"/>
              </a:buClr>
              <a:buFont typeface="Symbol" panose="05050102010706020507" pitchFamily="18" charset="2"/>
              <a:buChar char="-"/>
            </a:pPr>
            <a:r>
              <a:rPr lang="de-DE" sz="2200" dirty="0" smtClean="0">
                <a:solidFill>
                  <a:schemeClr val="tx1"/>
                </a:solidFill>
                <a:effectLst/>
                <a:latin typeface="Calibri" panose="020F0502020204030204" pitchFamily="34" charset="0"/>
                <a:cs typeface="Calibri" panose="020F0502020204030204" pitchFamily="34" charset="0"/>
              </a:rPr>
              <a:t>Abitur  in Jahrgangsstufe 13 </a:t>
            </a:r>
            <a:endParaRPr lang="de-DE" sz="2200" dirty="0">
              <a:solidFill>
                <a:schemeClr val="tx1"/>
              </a:solidFill>
              <a:effectLst/>
              <a:latin typeface="Calibri" panose="020F0502020204030204" pitchFamily="34" charset="0"/>
              <a:cs typeface="Calibri" panose="020F0502020204030204" pitchFamily="34" charset="0"/>
            </a:endParaRPr>
          </a:p>
          <a:p>
            <a:pPr eaLnBrk="1" hangingPunct="1">
              <a:spcBef>
                <a:spcPts val="600"/>
              </a:spcBef>
              <a:spcAft>
                <a:spcPts val="600"/>
              </a:spcAft>
              <a:buClr>
                <a:srgbClr val="C00000"/>
              </a:buClr>
              <a:buSzPct val="100000"/>
              <a:buFont typeface="Wingdings" panose="05000000000000000000" pitchFamily="2" charset="2"/>
              <a:buChar char="§"/>
              <a:defRPr/>
            </a:pPr>
            <a:endParaRPr lang="de-DE" sz="2400" kern="0" dirty="0" smtClean="0">
              <a:solidFill>
                <a:schemeClr val="tx1"/>
              </a:solidFill>
              <a:effectLst/>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236382917"/>
      </p:ext>
    </p:extLst>
  </p:cSld>
  <p:clrMapOvr>
    <a:masterClrMapping/>
  </p:clrMapOvr>
  <mc:AlternateContent xmlns:mc="http://schemas.openxmlformats.org/markup-compatibility/2006" xmlns:p14="http://schemas.microsoft.com/office/powerpoint/2010/main">
    <mc:Choice Requires="p14">
      <p:transition spd="slow" p14:dur="1500" advTm="72383">
        <p14:conveyor dir="l"/>
      </p:transition>
    </mc:Choice>
    <mc:Fallback xmlns="">
      <p:transition spd="slow" advTm="72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54336" y="226141"/>
            <a:ext cx="8537575" cy="1143000"/>
          </a:xfrm>
        </p:spPr>
        <p:txBody>
          <a:bodyPr/>
          <a:lstStyle/>
          <a:p>
            <a:pPr eaLnBrk="1" hangingPunct="1"/>
            <a:r>
              <a:rPr lang="de-DE" altLang="de-DE" b="1" dirty="0" smtClean="0">
                <a:solidFill>
                  <a:schemeClr val="tx1"/>
                </a:solidFill>
                <a:latin typeface="Calibri" panose="020F0502020204030204" pitchFamily="34" charset="0"/>
                <a:cs typeface="Calibri" panose="020F0502020204030204" pitchFamily="34" charset="0"/>
              </a:rPr>
              <a:t>Entscheidungshilfen</a:t>
            </a:r>
          </a:p>
        </p:txBody>
      </p:sp>
      <p:sp>
        <p:nvSpPr>
          <p:cNvPr id="76803" name="Rectangle 3"/>
          <p:cNvSpPr>
            <a:spLocks noGrp="1" noChangeArrowheads="1"/>
          </p:cNvSpPr>
          <p:nvPr>
            <p:ph type="body" idx="4294967295"/>
          </p:nvPr>
        </p:nvSpPr>
        <p:spPr>
          <a:xfrm>
            <a:off x="849312" y="1610543"/>
            <a:ext cx="8347622" cy="4322762"/>
          </a:xfrm>
        </p:spPr>
        <p:txBody>
          <a:bodyPr/>
          <a:lstStyle/>
          <a:p>
            <a:pPr eaLnBrk="1" hangingPunct="1">
              <a:spcAft>
                <a:spcPts val="12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Nutzen Sie das </a:t>
            </a:r>
            <a:r>
              <a:rPr lang="de-DE" sz="2800" b="1" dirty="0" smtClean="0">
                <a:solidFill>
                  <a:schemeClr val="tx1"/>
                </a:solidFill>
                <a:effectLst/>
                <a:latin typeface="Calibri" panose="020F0502020204030204" pitchFamily="34" charset="0"/>
                <a:cs typeface="Calibri" panose="020F0502020204030204" pitchFamily="34" charset="0"/>
              </a:rPr>
              <a:t>Beratungsgespräch mit den </a:t>
            </a:r>
            <a:r>
              <a:rPr lang="de-DE" sz="2800" b="1" dirty="0">
                <a:solidFill>
                  <a:schemeClr val="tx1"/>
                </a:solidFill>
                <a:effectLst/>
                <a:latin typeface="Calibri" panose="020F0502020204030204" pitchFamily="34" charset="0"/>
                <a:cs typeface="Calibri" panose="020F0502020204030204" pitchFamily="34" charset="0"/>
              </a:rPr>
              <a:t> </a:t>
            </a:r>
            <a:r>
              <a:rPr lang="de-DE" sz="2800" b="1" dirty="0" smtClean="0">
                <a:solidFill>
                  <a:schemeClr val="tx1"/>
                </a:solidFill>
                <a:effectLst/>
                <a:latin typeface="Calibri" panose="020F0502020204030204" pitchFamily="34" charset="0"/>
                <a:cs typeface="Calibri" panose="020F0502020204030204" pitchFamily="34" charset="0"/>
              </a:rPr>
              <a:t>                                       Klassenlehrerinnen</a:t>
            </a:r>
            <a:r>
              <a:rPr lang="de-DE" sz="2800" dirty="0" smtClean="0">
                <a:solidFill>
                  <a:schemeClr val="tx1"/>
                </a:solidFill>
                <a:effectLst/>
                <a:latin typeface="Calibri" panose="020F0502020204030204" pitchFamily="34" charset="0"/>
                <a:cs typeface="Calibri" panose="020F0502020204030204" pitchFamily="34" charset="0"/>
              </a:rPr>
              <a:t> über Leistungsstand, Lernentwicklung und die besonderen Fähigkeiten des Kindes.</a:t>
            </a:r>
          </a:p>
          <a:p>
            <a:pPr eaLnBrk="1" hangingPunct="1">
              <a:spcAft>
                <a:spcPts val="12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Bringen Sie die </a:t>
            </a:r>
            <a:r>
              <a:rPr lang="de-DE" sz="2800" b="1" dirty="0" smtClean="0">
                <a:solidFill>
                  <a:schemeClr val="tx1"/>
                </a:solidFill>
                <a:effectLst/>
                <a:latin typeface="Calibri" panose="020F0502020204030204" pitchFamily="34" charset="0"/>
                <a:cs typeface="Calibri" panose="020F0502020204030204" pitchFamily="34" charset="0"/>
              </a:rPr>
              <a:t>eigene Sichtweise </a:t>
            </a:r>
            <a:r>
              <a:rPr lang="de-DE" sz="2800" dirty="0" smtClean="0">
                <a:solidFill>
                  <a:schemeClr val="tx1"/>
                </a:solidFill>
                <a:effectLst/>
                <a:latin typeface="Calibri" panose="020F0502020204030204" pitchFamily="34" charset="0"/>
                <a:cs typeface="Calibri" panose="020F0502020204030204" pitchFamily="34" charset="0"/>
              </a:rPr>
              <a:t>und Ihre „schulischen“ Erfahrungen ein.</a:t>
            </a:r>
          </a:p>
          <a:p>
            <a:pPr eaLnBrk="1" hangingPunct="1">
              <a:spcAft>
                <a:spcPts val="1200"/>
              </a:spcAft>
              <a:buClr>
                <a:srgbClr val="C00000"/>
              </a:buClr>
              <a:defRPr/>
            </a:pPr>
            <a:r>
              <a:rPr lang="de-DE" sz="2800" b="1" dirty="0" smtClean="0">
                <a:solidFill>
                  <a:schemeClr val="tx1"/>
                </a:solidFill>
                <a:effectLst/>
                <a:latin typeface="Calibri" panose="020F0502020204030204" pitchFamily="34" charset="0"/>
                <a:cs typeface="Calibri" panose="020F0502020204030204" pitchFamily="34" charset="0"/>
              </a:rPr>
              <a:t>Sprechen Sie mit anderen Personen</a:t>
            </a:r>
            <a:r>
              <a:rPr lang="de-DE" sz="2800" dirty="0" smtClean="0">
                <a:solidFill>
                  <a:schemeClr val="tx1"/>
                </a:solidFill>
                <a:effectLst/>
                <a:latin typeface="Calibri" panose="020F0502020204030204" pitchFamily="34" charset="0"/>
                <a:cs typeface="Calibri" panose="020F0502020204030204" pitchFamily="34" charset="0"/>
              </a:rPr>
              <a:t>, die Ihr Kind gut kennen, über die Vorzüge und Schwächen des Kindes. </a:t>
            </a:r>
          </a:p>
          <a:p>
            <a:pPr eaLnBrk="1" hangingPunct="1">
              <a:spcAft>
                <a:spcPts val="18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Versuchen Sie, </a:t>
            </a:r>
            <a:r>
              <a:rPr lang="de-DE" sz="2800" b="1" dirty="0" smtClean="0">
                <a:solidFill>
                  <a:schemeClr val="tx1"/>
                </a:solidFill>
                <a:effectLst/>
                <a:latin typeface="Calibri" panose="020F0502020204030204" pitchFamily="34" charset="0"/>
                <a:cs typeface="Calibri" panose="020F0502020204030204" pitchFamily="34" charset="0"/>
              </a:rPr>
              <a:t>objektiv</a:t>
            </a:r>
            <a:r>
              <a:rPr lang="de-DE" sz="2800" dirty="0" smtClean="0">
                <a:solidFill>
                  <a:schemeClr val="tx1"/>
                </a:solidFill>
                <a:effectLst/>
                <a:latin typeface="Calibri" panose="020F0502020204030204" pitchFamily="34" charset="0"/>
                <a:cs typeface="Calibri" panose="020F0502020204030204" pitchFamily="34" charset="0"/>
              </a:rPr>
              <a:t> zu sein.</a:t>
            </a:r>
          </a:p>
        </p:txBody>
      </p:sp>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l="7745" t="22417" r="8753" b="22495"/>
          <a:stretch/>
        </p:blipFill>
        <p:spPr>
          <a:xfrm>
            <a:off x="6575532" y="209876"/>
            <a:ext cx="2911368" cy="1279966"/>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6380">
        <p14:conveyor dir="l"/>
      </p:transition>
    </mc:Choice>
    <mc:Fallback xmlns="">
      <p:transition spd="slow" advTm="46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68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68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68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768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7680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81505" y="385105"/>
            <a:ext cx="8418513" cy="1400175"/>
          </a:xfrm>
        </p:spPr>
        <p:txBody>
          <a:bodyPr/>
          <a:lstStyle/>
          <a:p>
            <a:pPr eaLnBrk="1" hangingPunct="1"/>
            <a:r>
              <a:rPr lang="de-DE" altLang="de-DE" sz="4000" b="1" dirty="0" smtClean="0">
                <a:solidFill>
                  <a:schemeClr val="tx1"/>
                </a:solidFill>
                <a:latin typeface="Calibri" panose="020F0502020204030204" pitchFamily="34" charset="0"/>
                <a:cs typeface="Calibri" panose="020F0502020204030204" pitchFamily="34" charset="0"/>
              </a:rPr>
              <a:t>Die Halbjahreszeugnisse </a:t>
            </a:r>
            <a:br>
              <a:rPr lang="de-DE" altLang="de-DE" sz="4000" b="1" dirty="0" smtClean="0">
                <a:solidFill>
                  <a:schemeClr val="tx1"/>
                </a:solidFill>
                <a:latin typeface="Calibri" panose="020F0502020204030204" pitchFamily="34" charset="0"/>
                <a:cs typeface="Calibri" panose="020F0502020204030204" pitchFamily="34" charset="0"/>
              </a:rPr>
            </a:br>
            <a:r>
              <a:rPr lang="de-DE" altLang="de-DE" sz="4000" b="1" dirty="0" smtClean="0">
                <a:solidFill>
                  <a:schemeClr val="tx1"/>
                </a:solidFill>
                <a:latin typeface="Calibri" panose="020F0502020204030204" pitchFamily="34" charset="0"/>
                <a:cs typeface="Calibri" panose="020F0502020204030204" pitchFamily="34" charset="0"/>
              </a:rPr>
              <a:t>enthalten neben den Noten</a:t>
            </a:r>
          </a:p>
        </p:txBody>
      </p:sp>
      <p:sp>
        <p:nvSpPr>
          <p:cNvPr id="49155" name="Rectangle 3"/>
          <p:cNvSpPr>
            <a:spLocks noGrp="1" noChangeArrowheads="1"/>
          </p:cNvSpPr>
          <p:nvPr>
            <p:ph type="body" idx="4294967295"/>
          </p:nvPr>
        </p:nvSpPr>
        <p:spPr>
          <a:xfrm>
            <a:off x="673869" y="2267274"/>
            <a:ext cx="8722382" cy="4283075"/>
          </a:xfrm>
        </p:spPr>
        <p:txBody>
          <a:bodyPr/>
          <a:lstStyle/>
          <a:p>
            <a:pPr eaLnBrk="1" hangingPunct="1">
              <a:lnSpc>
                <a:spcPct val="90000"/>
              </a:lnSpc>
              <a:spcAft>
                <a:spcPts val="18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eine </a:t>
            </a:r>
            <a:r>
              <a:rPr lang="de-DE" sz="2800" b="1" dirty="0" smtClean="0">
                <a:solidFill>
                  <a:schemeClr val="tx1"/>
                </a:solidFill>
                <a:effectLst/>
                <a:latin typeface="Calibri" panose="020F0502020204030204" pitchFamily="34" charset="0"/>
                <a:cs typeface="Calibri" panose="020F0502020204030204" pitchFamily="34" charset="0"/>
              </a:rPr>
              <a:t>begründete Empfehlung für die Schulform</a:t>
            </a:r>
            <a:r>
              <a:rPr lang="de-DE" sz="2800" dirty="0" smtClean="0">
                <a:solidFill>
                  <a:schemeClr val="tx1"/>
                </a:solidFill>
                <a:effectLst/>
                <a:latin typeface="Calibri" panose="020F0502020204030204" pitchFamily="34" charset="0"/>
                <a:cs typeface="Calibri" panose="020F0502020204030204" pitchFamily="34" charset="0"/>
              </a:rPr>
              <a:t>, die für die weitere schulische Förderung geeignet erscheint.</a:t>
            </a:r>
          </a:p>
          <a:p>
            <a:pPr eaLnBrk="1" hangingPunct="1">
              <a:lnSpc>
                <a:spcPct val="90000"/>
              </a:lnSpc>
              <a:spcAft>
                <a:spcPts val="18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Die Lehrkräfte beziehen die </a:t>
            </a:r>
            <a:r>
              <a:rPr lang="de-DE" sz="2800" b="1" dirty="0" smtClean="0">
                <a:solidFill>
                  <a:schemeClr val="tx1"/>
                </a:solidFill>
                <a:effectLst/>
                <a:latin typeface="Calibri" panose="020F0502020204030204" pitchFamily="34" charset="0"/>
                <a:cs typeface="Calibri" panose="020F0502020204030204" pitchFamily="34" charset="0"/>
              </a:rPr>
              <a:t>Gesamtpersönlichkeit                 des Kindes, die es in der Schule zeigt</a:t>
            </a:r>
            <a:r>
              <a:rPr lang="de-DE" sz="2800" dirty="0" smtClean="0">
                <a:solidFill>
                  <a:schemeClr val="tx1"/>
                </a:solidFill>
                <a:effectLst/>
                <a:latin typeface="Calibri" panose="020F0502020204030204" pitchFamily="34" charset="0"/>
                <a:cs typeface="Calibri" panose="020F0502020204030204" pitchFamily="34" charset="0"/>
              </a:rPr>
              <a:t>, in diese Schulformempfehlung ein.</a:t>
            </a:r>
          </a:p>
          <a:p>
            <a:pPr eaLnBrk="1" hangingPunct="1">
              <a:lnSpc>
                <a:spcPct val="90000"/>
              </a:lnSpc>
              <a:spcAft>
                <a:spcPts val="18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Diese Schulformempfehlung ist </a:t>
            </a:r>
            <a:r>
              <a:rPr lang="de-DE" sz="2800" b="1" dirty="0" smtClean="0">
                <a:solidFill>
                  <a:schemeClr val="tx1"/>
                </a:solidFill>
                <a:effectLst/>
                <a:latin typeface="Calibri" panose="020F0502020204030204" pitchFamily="34" charset="0"/>
                <a:cs typeface="Calibri" panose="020F0502020204030204" pitchFamily="34" charset="0"/>
              </a:rPr>
              <a:t>nicht verbindlich</a:t>
            </a:r>
            <a:r>
              <a:rPr lang="de-DE" sz="2800" dirty="0" smtClean="0">
                <a:solidFill>
                  <a:schemeClr val="tx1"/>
                </a:solidFill>
                <a:effectLst/>
                <a:latin typeface="Calibri" panose="020F0502020204030204" pitchFamily="34" charset="0"/>
                <a:cs typeface="Calibri" panose="020F0502020204030204" pitchFamily="34" charset="0"/>
              </a:rPr>
              <a:t>, </a:t>
            </a:r>
            <a:r>
              <a:rPr lang="de-DE" sz="2800" dirty="0" err="1" smtClean="0">
                <a:solidFill>
                  <a:schemeClr val="tx1"/>
                </a:solidFill>
                <a:effectLst/>
                <a:latin typeface="Calibri" panose="020F0502020204030204" pitchFamily="34" charset="0"/>
                <a:cs typeface="Calibri" panose="020F0502020204030204" pitchFamily="34" charset="0"/>
              </a:rPr>
              <a:t>d.h</a:t>
            </a:r>
            <a:endParaRPr lang="de-DE" sz="2800" dirty="0" smtClean="0">
              <a:solidFill>
                <a:schemeClr val="tx1"/>
              </a:solidFill>
              <a:effectLst/>
              <a:latin typeface="Calibri" panose="020F0502020204030204" pitchFamily="34" charset="0"/>
              <a:cs typeface="Calibri" panose="020F0502020204030204" pitchFamily="34" charset="0"/>
            </a:endParaRPr>
          </a:p>
          <a:p>
            <a:pPr eaLnBrk="1" hangingPunct="1">
              <a:lnSpc>
                <a:spcPct val="90000"/>
              </a:lnSpc>
              <a:spcAft>
                <a:spcPts val="1800"/>
              </a:spcAft>
              <a:buClr>
                <a:srgbClr val="C00000"/>
              </a:buClr>
              <a:defRPr/>
            </a:pPr>
            <a:r>
              <a:rPr lang="de-DE" sz="2800" dirty="0" smtClean="0">
                <a:solidFill>
                  <a:schemeClr val="tx1"/>
                </a:solidFill>
                <a:effectLst/>
                <a:latin typeface="Calibri" panose="020F0502020204030204" pitchFamily="34" charset="0"/>
                <a:cs typeface="Calibri" panose="020F0502020204030204" pitchFamily="34" charset="0"/>
              </a:rPr>
              <a:t>Eltern können Ihr Kind nach der Beratung durch die Grundschule an der </a:t>
            </a:r>
            <a:r>
              <a:rPr lang="de-DE" sz="2800" b="1" dirty="0" smtClean="0">
                <a:solidFill>
                  <a:schemeClr val="tx1"/>
                </a:solidFill>
                <a:effectLst/>
                <a:latin typeface="Calibri" panose="020F0502020204030204" pitchFamily="34" charset="0"/>
                <a:cs typeface="Calibri" panose="020F0502020204030204" pitchFamily="34" charset="0"/>
              </a:rPr>
              <a:t>Schule Ihrer Wahl </a:t>
            </a:r>
            <a:r>
              <a:rPr lang="de-DE" sz="2800" dirty="0" smtClean="0">
                <a:solidFill>
                  <a:schemeClr val="tx1"/>
                </a:solidFill>
                <a:effectLst/>
                <a:latin typeface="Calibri" panose="020F0502020204030204" pitchFamily="34" charset="0"/>
                <a:cs typeface="Calibri" panose="020F0502020204030204" pitchFamily="34" charset="0"/>
              </a:rPr>
              <a:t>anmelden.</a:t>
            </a:r>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8650" y="297328"/>
            <a:ext cx="2544888" cy="1697420"/>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9150">
        <p14:conveyor dir="l"/>
      </p:transition>
    </mc:Choice>
    <mc:Fallback xmlns="">
      <p:transition spd="slow" advTm="49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91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915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4915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49155"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67557" y="338630"/>
            <a:ext cx="8902262" cy="6032421"/>
          </a:xfrm>
          <a:prstGeom prst="rect">
            <a:avLst/>
          </a:prstGeom>
        </p:spPr>
        <p:txBody>
          <a:bodyPr wrap="square">
            <a:spAutoFit/>
          </a:bodyPr>
          <a:lstStyle/>
          <a:p>
            <a:r>
              <a:rPr lang="de-DE" sz="3600" b="1" dirty="0" smtClean="0">
                <a:solidFill>
                  <a:schemeClr val="tx1"/>
                </a:solidFill>
                <a:latin typeface="Calibri" panose="020F0502020204030204" pitchFamily="34" charset="0"/>
                <a:cs typeface="Calibri" panose="020F0502020204030204" pitchFamily="34" charset="0"/>
              </a:rPr>
              <a:t>Anmeldeverfahren Gelsenkirchen</a:t>
            </a:r>
          </a:p>
          <a:p>
            <a:endParaRPr lang="de-DE" sz="1600" dirty="0" smtClean="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de-DE" sz="2200" dirty="0" smtClean="0">
                <a:solidFill>
                  <a:schemeClr val="tx1"/>
                </a:solidFill>
                <a:latin typeface="Calibri" panose="020F0502020204030204" pitchFamily="34" charset="0"/>
                <a:cs typeface="Calibri" panose="020F0502020204030204" pitchFamily="34" charset="0"/>
              </a:rPr>
              <a:t>Sie erhalten </a:t>
            </a:r>
            <a:r>
              <a:rPr lang="de-DE" sz="2200" b="1" dirty="0" smtClean="0">
                <a:solidFill>
                  <a:schemeClr val="tx1"/>
                </a:solidFill>
                <a:latin typeface="Calibri" panose="020F0502020204030204" pitchFamily="34" charset="0"/>
                <a:cs typeface="Calibri" panose="020F0502020204030204" pitchFamily="34" charset="0"/>
              </a:rPr>
              <a:t>am </a:t>
            </a:r>
            <a:r>
              <a:rPr lang="de-DE" sz="2200" b="1" dirty="0">
                <a:solidFill>
                  <a:schemeClr val="tx1"/>
                </a:solidFill>
                <a:latin typeface="Calibri" panose="020F0502020204030204" pitchFamily="34" charset="0"/>
                <a:cs typeface="Calibri" panose="020F0502020204030204" pitchFamily="34" charset="0"/>
              </a:rPr>
              <a:t>Ende des ersten </a:t>
            </a:r>
            <a:r>
              <a:rPr lang="de-DE" sz="2200" b="1" dirty="0" smtClean="0">
                <a:solidFill>
                  <a:schemeClr val="tx1"/>
                </a:solidFill>
                <a:latin typeface="Calibri" panose="020F0502020204030204" pitchFamily="34" charset="0"/>
                <a:cs typeface="Calibri" panose="020F0502020204030204" pitchFamily="34" charset="0"/>
              </a:rPr>
              <a:t>Schulhalbjahres der Klasse 4 </a:t>
            </a:r>
            <a:r>
              <a:rPr lang="de-DE" sz="2200" dirty="0" smtClean="0">
                <a:solidFill>
                  <a:schemeClr val="tx1"/>
                </a:solidFill>
                <a:latin typeface="Calibri" panose="020F0502020204030204" pitchFamily="34" charset="0"/>
                <a:cs typeface="Calibri" panose="020F0502020204030204" pitchFamily="34" charset="0"/>
              </a:rPr>
              <a:t>von der Grundschule </a:t>
            </a:r>
            <a:r>
              <a:rPr lang="de-DE" sz="2200" dirty="0">
                <a:solidFill>
                  <a:schemeClr val="tx1"/>
                </a:solidFill>
                <a:latin typeface="Calibri" panose="020F0502020204030204" pitchFamily="34" charset="0"/>
                <a:cs typeface="Calibri" panose="020F0502020204030204" pitchFamily="34" charset="0"/>
              </a:rPr>
              <a:t>den </a:t>
            </a:r>
            <a:r>
              <a:rPr lang="de-DE" sz="2200" dirty="0" smtClean="0">
                <a:solidFill>
                  <a:schemeClr val="tx1"/>
                </a:solidFill>
                <a:latin typeface="Calibri" panose="020F0502020204030204" pitchFamily="34" charset="0"/>
                <a:cs typeface="Calibri" panose="020F0502020204030204" pitchFamily="34" charset="0"/>
              </a:rPr>
              <a:t>Anmeldeschein für Ihr Kind. </a:t>
            </a:r>
          </a:p>
          <a:p>
            <a:pPr marL="342900" indent="-342900">
              <a:buClr>
                <a:srgbClr val="C00000"/>
              </a:buClr>
              <a:buFont typeface="Wingdings" panose="05000000000000000000" pitchFamily="2" charset="2"/>
              <a:buChar char="§"/>
            </a:pPr>
            <a:endParaRPr lang="de-DE" sz="1200" dirty="0" smtClean="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de-DE" sz="2200" b="1" dirty="0" smtClean="0">
                <a:solidFill>
                  <a:schemeClr val="tx1"/>
                </a:solidFill>
                <a:latin typeface="Calibri" panose="020F0502020204030204" pitchFamily="34" charset="0"/>
                <a:cs typeface="Calibri" panose="020F0502020204030204" pitchFamily="34" charset="0"/>
              </a:rPr>
              <a:t>Die Anmeldung </a:t>
            </a:r>
            <a:r>
              <a:rPr lang="de-DE" sz="2200" b="1" dirty="0">
                <a:solidFill>
                  <a:schemeClr val="tx1"/>
                </a:solidFill>
                <a:latin typeface="Calibri" panose="020F0502020204030204" pitchFamily="34" charset="0"/>
                <a:cs typeface="Calibri" panose="020F0502020204030204" pitchFamily="34" charset="0"/>
              </a:rPr>
              <a:t>kann nur persönlich </a:t>
            </a:r>
            <a:r>
              <a:rPr lang="de-DE" sz="2200" dirty="0">
                <a:solidFill>
                  <a:schemeClr val="tx1"/>
                </a:solidFill>
                <a:latin typeface="Calibri" panose="020F0502020204030204" pitchFamily="34" charset="0"/>
                <a:cs typeface="Calibri" panose="020F0502020204030204" pitchFamily="34" charset="0"/>
              </a:rPr>
              <a:t>- </a:t>
            </a:r>
            <a:r>
              <a:rPr lang="de-DE" sz="2200" dirty="0" smtClean="0">
                <a:solidFill>
                  <a:schemeClr val="tx1"/>
                </a:solidFill>
                <a:latin typeface="Calibri" panose="020F0502020204030204" pitchFamily="34" charset="0"/>
                <a:cs typeface="Calibri" panose="020F0502020204030204" pitchFamily="34" charset="0"/>
              </a:rPr>
              <a:t>meistens mit </a:t>
            </a:r>
            <a:r>
              <a:rPr lang="de-DE" sz="2200" dirty="0">
                <a:solidFill>
                  <a:schemeClr val="tx1"/>
                </a:solidFill>
                <a:latin typeface="Calibri" panose="020F0502020204030204" pitchFamily="34" charset="0"/>
                <a:cs typeface="Calibri" panose="020F0502020204030204" pitchFamily="34" charset="0"/>
              </a:rPr>
              <a:t>dem anzumeldenden Kind - </a:t>
            </a:r>
            <a:r>
              <a:rPr lang="de-DE" sz="2200" b="1" dirty="0">
                <a:solidFill>
                  <a:schemeClr val="tx1"/>
                </a:solidFill>
                <a:latin typeface="Calibri" panose="020F0502020204030204" pitchFamily="34" charset="0"/>
                <a:cs typeface="Calibri" panose="020F0502020204030204" pitchFamily="34" charset="0"/>
              </a:rPr>
              <a:t>direkt an der gewünschten Schule</a:t>
            </a:r>
            <a:r>
              <a:rPr lang="de-DE" sz="2200" dirty="0">
                <a:solidFill>
                  <a:schemeClr val="tx1"/>
                </a:solidFill>
                <a:latin typeface="Calibri" panose="020F0502020204030204" pitchFamily="34" charset="0"/>
                <a:cs typeface="Calibri" panose="020F0502020204030204" pitchFamily="34" charset="0"/>
              </a:rPr>
              <a:t> </a:t>
            </a:r>
            <a:r>
              <a:rPr lang="de-DE" sz="2200" b="1" dirty="0">
                <a:solidFill>
                  <a:schemeClr val="tx1"/>
                </a:solidFill>
                <a:latin typeface="Calibri" panose="020F0502020204030204" pitchFamily="34" charset="0"/>
                <a:cs typeface="Calibri" panose="020F0502020204030204" pitchFamily="34" charset="0"/>
              </a:rPr>
              <a:t>erfolgen</a:t>
            </a:r>
            <a:r>
              <a:rPr lang="de-DE" sz="2200" dirty="0">
                <a:solidFill>
                  <a:schemeClr val="tx1"/>
                </a:solidFill>
                <a:latin typeface="Calibri" panose="020F0502020204030204" pitchFamily="34" charset="0"/>
                <a:cs typeface="Calibri" panose="020F0502020204030204" pitchFamily="34" charset="0"/>
              </a:rPr>
              <a:t>. </a:t>
            </a:r>
            <a:endParaRPr lang="de-DE" sz="2200" dirty="0" smtClean="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endParaRPr lang="de-DE" sz="1200" dirty="0" smtClean="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de-DE" sz="2200" dirty="0" smtClean="0">
                <a:solidFill>
                  <a:schemeClr val="tx1"/>
                </a:solidFill>
                <a:latin typeface="Calibri" panose="020F0502020204030204" pitchFamily="34" charset="0"/>
                <a:cs typeface="Calibri" panose="020F0502020204030204" pitchFamily="34" charset="0"/>
              </a:rPr>
              <a:t>Zur Anmeldung müssen Sie folgendes mitnehmen:</a:t>
            </a:r>
          </a:p>
          <a:p>
            <a:pPr marL="800100" lvl="1" indent="-342900">
              <a:buClr>
                <a:srgbClr val="C00000"/>
              </a:buClr>
              <a:buFont typeface="Symbol" panose="05050102010706020507" pitchFamily="18" charset="2"/>
              <a:buChar char="-"/>
            </a:pPr>
            <a:r>
              <a:rPr lang="de-DE" sz="2200" dirty="0" smtClean="0">
                <a:solidFill>
                  <a:schemeClr val="tx1"/>
                </a:solidFill>
                <a:latin typeface="Calibri" panose="020F0502020204030204" pitchFamily="34" charset="0"/>
                <a:cs typeface="Calibri" panose="020F0502020204030204" pitchFamily="34" charset="0"/>
              </a:rPr>
              <a:t>das </a:t>
            </a:r>
            <a:r>
              <a:rPr lang="de-DE" sz="2200" b="1" dirty="0">
                <a:solidFill>
                  <a:schemeClr val="tx1"/>
                </a:solidFill>
                <a:latin typeface="Calibri" panose="020F0502020204030204" pitchFamily="34" charset="0"/>
                <a:cs typeface="Calibri" panose="020F0502020204030204" pitchFamily="34" charset="0"/>
              </a:rPr>
              <a:t>Anmeldeformular</a:t>
            </a:r>
            <a:r>
              <a:rPr lang="de-DE" sz="2200" dirty="0">
                <a:solidFill>
                  <a:schemeClr val="tx1"/>
                </a:solidFill>
                <a:latin typeface="Calibri" panose="020F0502020204030204" pitchFamily="34" charset="0"/>
                <a:cs typeface="Calibri" panose="020F0502020204030204" pitchFamily="34" charset="0"/>
              </a:rPr>
              <a:t>, </a:t>
            </a:r>
            <a:endParaRPr lang="de-DE" sz="2200" dirty="0" smtClean="0">
              <a:solidFill>
                <a:schemeClr val="tx1"/>
              </a:solidFill>
              <a:latin typeface="Calibri" panose="020F0502020204030204" pitchFamily="34" charset="0"/>
              <a:cs typeface="Calibri" panose="020F0502020204030204" pitchFamily="34" charset="0"/>
            </a:endParaRPr>
          </a:p>
          <a:p>
            <a:pPr marL="800100" lvl="1" indent="-342900">
              <a:buClr>
                <a:srgbClr val="C00000"/>
              </a:buClr>
              <a:buFont typeface="Symbol" panose="05050102010706020507" pitchFamily="18" charset="2"/>
              <a:buChar char="-"/>
            </a:pPr>
            <a:r>
              <a:rPr lang="de-DE" sz="2200" dirty="0" smtClean="0">
                <a:solidFill>
                  <a:schemeClr val="tx1"/>
                </a:solidFill>
                <a:latin typeface="Calibri" panose="020F0502020204030204" pitchFamily="34" charset="0"/>
                <a:cs typeface="Calibri" panose="020F0502020204030204" pitchFamily="34" charset="0"/>
              </a:rPr>
              <a:t>das </a:t>
            </a:r>
            <a:r>
              <a:rPr lang="de-DE" sz="2200" b="1" dirty="0">
                <a:solidFill>
                  <a:schemeClr val="tx1"/>
                </a:solidFill>
                <a:latin typeface="Calibri" panose="020F0502020204030204" pitchFamily="34" charset="0"/>
                <a:cs typeface="Calibri" panose="020F0502020204030204" pitchFamily="34" charset="0"/>
              </a:rPr>
              <a:t>Halbjahreszeugnis</a:t>
            </a:r>
            <a:r>
              <a:rPr lang="de-DE" sz="2200" dirty="0">
                <a:solidFill>
                  <a:schemeClr val="tx1"/>
                </a:solidFill>
                <a:latin typeface="Calibri" panose="020F0502020204030204" pitchFamily="34" charset="0"/>
                <a:cs typeface="Calibri" panose="020F0502020204030204" pitchFamily="34" charset="0"/>
              </a:rPr>
              <a:t> </a:t>
            </a:r>
            <a:r>
              <a:rPr lang="de-DE" sz="2200" dirty="0" smtClean="0">
                <a:solidFill>
                  <a:schemeClr val="tx1"/>
                </a:solidFill>
                <a:latin typeface="Calibri" panose="020F0502020204030204" pitchFamily="34" charset="0"/>
                <a:cs typeface="Calibri" panose="020F0502020204030204" pitchFamily="34" charset="0"/>
              </a:rPr>
              <a:t>und </a:t>
            </a:r>
          </a:p>
          <a:p>
            <a:pPr marL="800100" lvl="1" indent="-342900">
              <a:buClr>
                <a:srgbClr val="C00000"/>
              </a:buClr>
              <a:buFont typeface="Symbol" panose="05050102010706020507" pitchFamily="18" charset="2"/>
              <a:buChar char="-"/>
            </a:pPr>
            <a:r>
              <a:rPr lang="de-DE" sz="2200" dirty="0">
                <a:solidFill>
                  <a:schemeClr val="tx1"/>
                </a:solidFill>
                <a:latin typeface="Calibri" panose="020F0502020204030204" pitchFamily="34" charset="0"/>
                <a:cs typeface="Calibri" panose="020F0502020204030204" pitchFamily="34" charset="0"/>
              </a:rPr>
              <a:t>d</a:t>
            </a:r>
            <a:r>
              <a:rPr lang="de-DE" sz="2200" dirty="0" smtClean="0">
                <a:solidFill>
                  <a:schemeClr val="tx1"/>
                </a:solidFill>
                <a:latin typeface="Calibri" panose="020F0502020204030204" pitchFamily="34" charset="0"/>
                <a:cs typeface="Calibri" panose="020F0502020204030204" pitchFamily="34" charset="0"/>
              </a:rPr>
              <a:t>ie </a:t>
            </a:r>
            <a:r>
              <a:rPr lang="de-DE" sz="2200" b="1" dirty="0" smtClean="0">
                <a:solidFill>
                  <a:schemeClr val="tx1"/>
                </a:solidFill>
                <a:latin typeface="Calibri" panose="020F0502020204030204" pitchFamily="34" charset="0"/>
                <a:cs typeface="Calibri" panose="020F0502020204030204" pitchFamily="34" charset="0"/>
              </a:rPr>
              <a:t>Schulformempfehlung </a:t>
            </a:r>
            <a:r>
              <a:rPr lang="de-DE" sz="2200" dirty="0">
                <a:solidFill>
                  <a:schemeClr val="tx1"/>
                </a:solidFill>
                <a:latin typeface="Calibri" panose="020F0502020204030204" pitchFamily="34" charset="0"/>
                <a:cs typeface="Calibri" panose="020F0502020204030204" pitchFamily="34" charset="0"/>
              </a:rPr>
              <a:t>der </a:t>
            </a:r>
            <a:r>
              <a:rPr lang="de-DE" sz="2200" dirty="0" smtClean="0">
                <a:solidFill>
                  <a:schemeClr val="tx1"/>
                </a:solidFill>
                <a:latin typeface="Calibri" panose="020F0502020204030204" pitchFamily="34" charset="0"/>
                <a:cs typeface="Calibri" panose="020F0502020204030204" pitchFamily="34" charset="0"/>
              </a:rPr>
              <a:t>Grundschule.</a:t>
            </a:r>
          </a:p>
          <a:p>
            <a:pPr marL="628650" lvl="1" indent="-171450">
              <a:buClr>
                <a:srgbClr val="C00000"/>
              </a:buClr>
              <a:buFont typeface="Wingdings" panose="05000000000000000000" pitchFamily="2" charset="2"/>
              <a:buChar char="§"/>
            </a:pPr>
            <a:endParaRPr lang="de-DE" sz="1200" dirty="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de-DE" sz="2200" dirty="0" smtClean="0">
                <a:solidFill>
                  <a:schemeClr val="tx1"/>
                </a:solidFill>
                <a:latin typeface="Calibri" panose="020F0502020204030204" pitchFamily="34" charset="0"/>
                <a:cs typeface="Calibri" panose="020F0502020204030204" pitchFamily="34" charset="0"/>
              </a:rPr>
              <a:t>Noch einmal der Hinweis: Sie </a:t>
            </a:r>
            <a:r>
              <a:rPr lang="de-DE" sz="2200" dirty="0">
                <a:solidFill>
                  <a:schemeClr val="tx1"/>
                </a:solidFill>
                <a:latin typeface="Calibri" panose="020F0502020204030204" pitchFamily="34" charset="0"/>
                <a:cs typeface="Calibri" panose="020F0502020204030204" pitchFamily="34" charset="0"/>
              </a:rPr>
              <a:t>melden ihr Kind </a:t>
            </a:r>
            <a:r>
              <a:rPr lang="de-DE" sz="2200" dirty="0" smtClean="0">
                <a:solidFill>
                  <a:schemeClr val="tx1"/>
                </a:solidFill>
                <a:latin typeface="Calibri" panose="020F0502020204030204" pitchFamily="34" charset="0"/>
                <a:cs typeface="Calibri" panose="020F0502020204030204" pitchFamily="34" charset="0"/>
              </a:rPr>
              <a:t>bei </a:t>
            </a:r>
            <a:r>
              <a:rPr lang="de-DE" sz="2200" dirty="0">
                <a:solidFill>
                  <a:schemeClr val="tx1"/>
                </a:solidFill>
                <a:latin typeface="Calibri" panose="020F0502020204030204" pitchFamily="34" charset="0"/>
                <a:cs typeface="Calibri" panose="020F0502020204030204" pitchFamily="34" charset="0"/>
              </a:rPr>
              <a:t>der </a:t>
            </a:r>
            <a:r>
              <a:rPr lang="de-DE" sz="2200" b="1" dirty="0">
                <a:solidFill>
                  <a:schemeClr val="tx1"/>
                </a:solidFill>
                <a:latin typeface="Calibri" panose="020F0502020204030204" pitchFamily="34" charset="0"/>
                <a:cs typeface="Calibri" panose="020F0502020204030204" pitchFamily="34" charset="0"/>
              </a:rPr>
              <a:t>Schulform </a:t>
            </a:r>
            <a:r>
              <a:rPr lang="de-DE" sz="2200" b="1" dirty="0" smtClean="0">
                <a:solidFill>
                  <a:schemeClr val="tx1"/>
                </a:solidFill>
                <a:latin typeface="Calibri" panose="020F0502020204030204" pitchFamily="34" charset="0"/>
                <a:cs typeface="Calibri" panose="020F0502020204030204" pitchFamily="34" charset="0"/>
              </a:rPr>
              <a:t>Ihrer </a:t>
            </a:r>
            <a:r>
              <a:rPr lang="de-DE" sz="2200" b="1" dirty="0">
                <a:solidFill>
                  <a:schemeClr val="tx1"/>
                </a:solidFill>
                <a:latin typeface="Calibri" panose="020F0502020204030204" pitchFamily="34" charset="0"/>
                <a:cs typeface="Calibri" panose="020F0502020204030204" pitchFamily="34" charset="0"/>
              </a:rPr>
              <a:t>Wahl </a:t>
            </a:r>
            <a:r>
              <a:rPr lang="de-DE" sz="2200" dirty="0" smtClean="0">
                <a:solidFill>
                  <a:schemeClr val="tx1"/>
                </a:solidFill>
                <a:latin typeface="Calibri" panose="020F0502020204030204" pitchFamily="34" charset="0"/>
                <a:cs typeface="Calibri" panose="020F0502020204030204" pitchFamily="34" charset="0"/>
              </a:rPr>
              <a:t>an – auch wenn sie von der Empfehlung der Grundschule abweicht.</a:t>
            </a:r>
          </a:p>
          <a:p>
            <a:pPr marL="342900" indent="-342900">
              <a:buClr>
                <a:srgbClr val="C00000"/>
              </a:buClr>
              <a:buFont typeface="Wingdings" panose="05000000000000000000" pitchFamily="2" charset="2"/>
              <a:buChar char="§"/>
            </a:pPr>
            <a:endParaRPr lang="de-DE" sz="1200" dirty="0" smtClean="0">
              <a:solidFill>
                <a:schemeClr val="tx1"/>
              </a:solidFill>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de-DE" sz="2200" dirty="0" smtClean="0">
                <a:solidFill>
                  <a:schemeClr val="tx1"/>
                </a:solidFill>
                <a:latin typeface="Calibri" panose="020F0502020204030204" pitchFamily="34" charset="0"/>
                <a:cs typeface="Calibri" panose="020F0502020204030204" pitchFamily="34" charset="0"/>
              </a:rPr>
              <a:t>Es kann sein, dass Ihr </a:t>
            </a:r>
            <a:r>
              <a:rPr lang="de-DE" sz="2200" b="1" dirty="0" smtClean="0">
                <a:solidFill>
                  <a:schemeClr val="tx1"/>
                </a:solidFill>
                <a:latin typeface="Calibri" panose="020F0502020204030204" pitchFamily="34" charset="0"/>
                <a:cs typeface="Calibri" panose="020F0502020204030204" pitchFamily="34" charset="0"/>
              </a:rPr>
              <a:t>Erstwünsche nicht erfüllt </a:t>
            </a:r>
            <a:r>
              <a:rPr lang="de-DE" sz="2200" dirty="0" smtClean="0">
                <a:solidFill>
                  <a:schemeClr val="tx1"/>
                </a:solidFill>
                <a:latin typeface="Calibri" panose="020F0502020204030204" pitchFamily="34" charset="0"/>
                <a:cs typeface="Calibri" panose="020F0502020204030204" pitchFamily="34" charset="0"/>
              </a:rPr>
              <a:t>werden kann. In dem Fall erhalten Sie die Unterlagen rechtzeitig zurück, und Sie müssen Ihr Kind dann persönlich an einer anderen Schule anmelden</a:t>
            </a:r>
            <a:r>
              <a:rPr lang="de-DE" sz="2200" dirty="0" smtClean="0">
                <a:solidFill>
                  <a:srgbClr val="4F4F4F"/>
                </a:solidFill>
                <a:latin typeface="Calibri" panose="020F0502020204030204" pitchFamily="34" charset="0"/>
                <a:cs typeface="Calibri" panose="020F0502020204030204" pitchFamily="34" charset="0"/>
              </a:rPr>
              <a:t>.</a:t>
            </a:r>
            <a:endParaRPr lang="de-DE" sz="2200" b="0" i="0" dirty="0">
              <a:solidFill>
                <a:srgbClr val="4F4F4F"/>
              </a:solidFill>
              <a:effectLst/>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41863111"/>
      </p:ext>
    </p:extLst>
  </p:cSld>
  <p:clrMapOvr>
    <a:masterClrMapping/>
  </p:clrMapOvr>
  <mc:AlternateContent xmlns:mc="http://schemas.openxmlformats.org/markup-compatibility/2006" xmlns:p14="http://schemas.microsoft.com/office/powerpoint/2010/main">
    <mc:Choice Requires="p14">
      <p:transition spd="slow" p14:dur="1500" advTm="71368">
        <p14:conveyor dir="l"/>
      </p:transition>
    </mc:Choice>
    <mc:Fallback xmlns="">
      <p:transition spd="slow" advTm="71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9"/>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9"/>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el 1"/>
          <p:cNvSpPr>
            <a:spLocks noGrp="1"/>
          </p:cNvSpPr>
          <p:nvPr>
            <p:ph type="title"/>
          </p:nvPr>
        </p:nvSpPr>
        <p:spPr>
          <a:xfrm>
            <a:off x="531045" y="281317"/>
            <a:ext cx="8418513" cy="864311"/>
          </a:xfrm>
        </p:spPr>
        <p:txBody>
          <a:bodyPr/>
          <a:lstStyle/>
          <a:p>
            <a:r>
              <a:rPr lang="de-DE" altLang="de-DE" b="1" dirty="0" smtClean="0">
                <a:solidFill>
                  <a:schemeClr val="tx1"/>
                </a:solidFill>
                <a:latin typeface="Calibri" panose="020F0502020204030204" pitchFamily="34" charset="0"/>
                <a:cs typeface="Calibri" panose="020F0502020204030204" pitchFamily="34" charset="0"/>
              </a:rPr>
              <a:t>Anmeldeverfahren 2021/2022</a:t>
            </a:r>
          </a:p>
        </p:txBody>
      </p:sp>
      <p:sp>
        <p:nvSpPr>
          <p:cNvPr id="4" name="Textfeld 3"/>
          <p:cNvSpPr txBox="1"/>
          <p:nvPr/>
        </p:nvSpPr>
        <p:spPr>
          <a:xfrm>
            <a:off x="531045" y="1356984"/>
            <a:ext cx="9296349" cy="4585871"/>
          </a:xfrm>
          <a:prstGeom prst="rect">
            <a:avLst/>
          </a:prstGeom>
          <a:noFill/>
        </p:spPr>
        <p:txBody>
          <a:bodyPr wrap="square">
            <a:spAutoFit/>
          </a:bodyPr>
          <a:lstStyle/>
          <a:p>
            <a:pPr marL="457200" indent="-457200">
              <a:spcAft>
                <a:spcPts val="0"/>
              </a:spcAft>
              <a:buClr>
                <a:srgbClr val="C00000"/>
              </a:buClr>
              <a:buFont typeface="Wingdings" panose="05000000000000000000" pitchFamily="2" charset="2"/>
              <a:buChar char="§"/>
              <a:defRPr/>
            </a:pPr>
            <a:r>
              <a:rPr lang="de-DE" sz="2800" b="1" dirty="0" smtClean="0">
                <a:solidFill>
                  <a:schemeClr val="tx1"/>
                </a:solidFill>
                <a:latin typeface="Calibri" panose="020F0502020204030204" pitchFamily="34" charset="0"/>
                <a:cs typeface="Calibri" panose="020F0502020204030204" pitchFamily="34" charset="0"/>
              </a:rPr>
              <a:t>26.01. – 02.02.2021 </a:t>
            </a:r>
          </a:p>
          <a:p>
            <a:pPr>
              <a:spcAft>
                <a:spcPts val="1200"/>
              </a:spcAft>
              <a:buClr>
                <a:srgbClr val="C00000"/>
              </a:buClr>
              <a:defRPr/>
            </a:pPr>
            <a:r>
              <a:rPr lang="de-DE" sz="2800" dirty="0">
                <a:solidFill>
                  <a:schemeClr val="tx1"/>
                </a:solidFill>
                <a:latin typeface="Calibri" panose="020F0502020204030204" pitchFamily="34" charset="0"/>
                <a:cs typeface="Calibri" panose="020F0502020204030204" pitchFamily="34" charset="0"/>
              </a:rPr>
              <a:t> </a:t>
            </a:r>
            <a:r>
              <a:rPr lang="de-DE" sz="2800" dirty="0" smtClean="0">
                <a:solidFill>
                  <a:schemeClr val="tx1"/>
                </a:solidFill>
                <a:latin typeface="Calibri" panose="020F0502020204030204" pitchFamily="34" charset="0"/>
                <a:cs typeface="Calibri" panose="020F0502020204030204" pitchFamily="34" charset="0"/>
              </a:rPr>
              <a:t>     </a:t>
            </a:r>
            <a:r>
              <a:rPr lang="de-DE" sz="2800" b="1" dirty="0" smtClean="0">
                <a:solidFill>
                  <a:schemeClr val="tx1"/>
                </a:solidFill>
                <a:latin typeface="Calibri" panose="020F0502020204030204" pitchFamily="34" charset="0"/>
                <a:cs typeface="Calibri" panose="020F0502020204030204" pitchFamily="34" charset="0"/>
              </a:rPr>
              <a:t>Anmeldung </a:t>
            </a:r>
            <a:r>
              <a:rPr lang="de-DE" sz="2800" dirty="0" smtClean="0">
                <a:solidFill>
                  <a:schemeClr val="tx1"/>
                </a:solidFill>
                <a:latin typeface="Calibri" panose="020F0502020204030204" pitchFamily="34" charset="0"/>
                <a:cs typeface="Calibri" panose="020F0502020204030204" pitchFamily="34" charset="0"/>
              </a:rPr>
              <a:t>an der </a:t>
            </a:r>
            <a:r>
              <a:rPr lang="de-DE" sz="2800" b="1" dirty="0" smtClean="0">
                <a:solidFill>
                  <a:schemeClr val="tx1"/>
                </a:solidFill>
                <a:latin typeface="Calibri" panose="020F0502020204030204" pitchFamily="34" charset="0"/>
                <a:cs typeface="Calibri" panose="020F0502020204030204" pitchFamily="34" charset="0"/>
              </a:rPr>
              <a:t>EGG </a:t>
            </a:r>
          </a:p>
          <a:p>
            <a:pPr marL="457200" indent="-457200">
              <a:spcBef>
                <a:spcPts val="600"/>
              </a:spcBef>
              <a:spcAft>
                <a:spcPts val="0"/>
              </a:spcAft>
              <a:buClr>
                <a:srgbClr val="C00000"/>
              </a:buClr>
              <a:buFont typeface="Wingdings" panose="05000000000000000000" pitchFamily="2" charset="2"/>
              <a:buChar char="§"/>
              <a:defRPr/>
            </a:pPr>
            <a:r>
              <a:rPr lang="de-DE" sz="2800" b="1" dirty="0" smtClean="0">
                <a:solidFill>
                  <a:schemeClr val="tx1"/>
                </a:solidFill>
                <a:latin typeface="Calibri" panose="020F0502020204030204" pitchFamily="34" charset="0"/>
                <a:cs typeface="Calibri" panose="020F0502020204030204" pitchFamily="34" charset="0"/>
              </a:rPr>
              <a:t>29</a:t>
            </a:r>
            <a:r>
              <a:rPr lang="de-DE" sz="2800" b="1" dirty="0" smtClean="0">
                <a:solidFill>
                  <a:schemeClr val="tx1"/>
                </a:solidFill>
                <a:latin typeface="Calibri" panose="020F0502020204030204" pitchFamily="34" charset="0"/>
                <a:cs typeface="Calibri" panose="020F0502020204030204" pitchFamily="34" charset="0"/>
              </a:rPr>
              <a:t>.01. </a:t>
            </a:r>
            <a:r>
              <a:rPr lang="de-DE" sz="2800" b="1" smtClean="0">
                <a:solidFill>
                  <a:schemeClr val="tx1"/>
                </a:solidFill>
                <a:latin typeface="Calibri" panose="020F0502020204030204" pitchFamily="34" charset="0"/>
                <a:cs typeface="Calibri" panose="020F0502020204030204" pitchFamily="34" charset="0"/>
              </a:rPr>
              <a:t>– </a:t>
            </a:r>
            <a:r>
              <a:rPr lang="de-DE" sz="2800" b="1" smtClean="0">
                <a:solidFill>
                  <a:schemeClr val="tx1"/>
                </a:solidFill>
                <a:latin typeface="Calibri" panose="020F0502020204030204" pitchFamily="34" charset="0"/>
                <a:cs typeface="Calibri" panose="020F0502020204030204" pitchFamily="34" charset="0"/>
              </a:rPr>
              <a:t>04.02.2021 </a:t>
            </a:r>
            <a:endParaRPr lang="de-DE" sz="2800" b="1" dirty="0" smtClean="0">
              <a:solidFill>
                <a:schemeClr val="tx1"/>
              </a:solidFill>
              <a:latin typeface="Calibri" panose="020F0502020204030204" pitchFamily="34" charset="0"/>
              <a:cs typeface="Calibri" panose="020F0502020204030204" pitchFamily="34" charset="0"/>
            </a:endParaRPr>
          </a:p>
          <a:p>
            <a:pPr>
              <a:spcAft>
                <a:spcPts val="0"/>
              </a:spcAft>
              <a:buClr>
                <a:srgbClr val="C00000"/>
              </a:buClr>
              <a:defRPr/>
            </a:pPr>
            <a:r>
              <a:rPr lang="de-DE" sz="2800" b="1" dirty="0">
                <a:solidFill>
                  <a:schemeClr val="tx1"/>
                </a:solidFill>
                <a:latin typeface="Calibri" panose="020F0502020204030204" pitchFamily="34" charset="0"/>
                <a:cs typeface="Calibri" panose="020F0502020204030204" pitchFamily="34" charset="0"/>
              </a:rPr>
              <a:t> </a:t>
            </a:r>
            <a:r>
              <a:rPr lang="de-DE" sz="2800" b="1" dirty="0" smtClean="0">
                <a:solidFill>
                  <a:schemeClr val="tx1"/>
                </a:solidFill>
                <a:latin typeface="Calibri" panose="020F0502020204030204" pitchFamily="34" charset="0"/>
                <a:cs typeface="Calibri" panose="020F0502020204030204" pitchFamily="34" charset="0"/>
              </a:rPr>
              <a:t>     Anmeldungen </a:t>
            </a:r>
            <a:r>
              <a:rPr lang="de-DE" sz="2800" dirty="0" smtClean="0">
                <a:solidFill>
                  <a:schemeClr val="tx1"/>
                </a:solidFill>
                <a:latin typeface="Calibri" panose="020F0502020204030204" pitchFamily="34" charset="0"/>
                <a:cs typeface="Calibri" panose="020F0502020204030204" pitchFamily="34" charset="0"/>
              </a:rPr>
              <a:t>an den </a:t>
            </a:r>
            <a:r>
              <a:rPr lang="de-DE" sz="2800" b="1" dirty="0" smtClean="0">
                <a:solidFill>
                  <a:schemeClr val="tx1"/>
                </a:solidFill>
                <a:latin typeface="Calibri" panose="020F0502020204030204" pitchFamily="34" charset="0"/>
                <a:cs typeface="Calibri" panose="020F0502020204030204" pitchFamily="34" charset="0"/>
              </a:rPr>
              <a:t>städtischen Gesamtschulen </a:t>
            </a:r>
          </a:p>
          <a:p>
            <a:pPr>
              <a:spcAft>
                <a:spcPts val="1200"/>
              </a:spcAft>
              <a:buClr>
                <a:srgbClr val="C00000"/>
              </a:buClr>
              <a:defRPr/>
            </a:pPr>
            <a:r>
              <a:rPr lang="de-DE" sz="2800" b="1" dirty="0" smtClean="0">
                <a:solidFill>
                  <a:schemeClr val="tx1"/>
                </a:solidFill>
                <a:latin typeface="Calibri" panose="020F0502020204030204" pitchFamily="34" charset="0"/>
                <a:cs typeface="Calibri" panose="020F0502020204030204" pitchFamily="34" charset="0"/>
              </a:rPr>
              <a:t>      </a:t>
            </a:r>
            <a:r>
              <a:rPr lang="de-DE" sz="2800" dirty="0" smtClean="0">
                <a:solidFill>
                  <a:schemeClr val="tx1"/>
                </a:solidFill>
                <a:latin typeface="Calibri" panose="020F0502020204030204" pitchFamily="34" charset="0"/>
                <a:cs typeface="Calibri" panose="020F0502020204030204" pitchFamily="34" charset="0"/>
              </a:rPr>
              <a:t>und der </a:t>
            </a:r>
            <a:r>
              <a:rPr lang="de-DE" sz="2800" b="1" dirty="0" smtClean="0">
                <a:solidFill>
                  <a:schemeClr val="tx1"/>
                </a:solidFill>
                <a:latin typeface="Calibri" panose="020F0502020204030204" pitchFamily="34" charset="0"/>
                <a:cs typeface="Calibri" panose="020F0502020204030204" pitchFamily="34" charset="0"/>
              </a:rPr>
              <a:t>Sekundarschule</a:t>
            </a:r>
          </a:p>
          <a:p>
            <a:pPr marL="457200" indent="-457200">
              <a:spcBef>
                <a:spcPts val="600"/>
              </a:spcBef>
              <a:buClr>
                <a:srgbClr val="C00000"/>
              </a:buClr>
              <a:buFont typeface="Wingdings" panose="05000000000000000000" pitchFamily="2" charset="2"/>
              <a:buChar char="§"/>
              <a:defRPr/>
            </a:pPr>
            <a:r>
              <a:rPr lang="de-DE" sz="2800" b="1" dirty="0" smtClean="0">
                <a:solidFill>
                  <a:schemeClr val="tx1"/>
                </a:solidFill>
                <a:latin typeface="Calibri" panose="020F0502020204030204" pitchFamily="34" charset="0"/>
                <a:cs typeface="Calibri" panose="020F0502020204030204" pitchFamily="34" charset="0"/>
              </a:rPr>
              <a:t>12.02. </a:t>
            </a:r>
            <a:r>
              <a:rPr lang="de-DE" sz="2800" b="1" dirty="0">
                <a:solidFill>
                  <a:schemeClr val="tx1"/>
                </a:solidFill>
                <a:latin typeface="Calibri" panose="020F0502020204030204" pitchFamily="34" charset="0"/>
                <a:cs typeface="Calibri" panose="020F0502020204030204" pitchFamily="34" charset="0"/>
              </a:rPr>
              <a:t>– </a:t>
            </a:r>
            <a:r>
              <a:rPr lang="de-DE" sz="2800" b="1" dirty="0" smtClean="0">
                <a:solidFill>
                  <a:schemeClr val="tx1"/>
                </a:solidFill>
                <a:latin typeface="Calibri" panose="020F0502020204030204" pitchFamily="34" charset="0"/>
                <a:cs typeface="Calibri" panose="020F0502020204030204" pitchFamily="34" charset="0"/>
              </a:rPr>
              <a:t>11.03.2021 </a:t>
            </a:r>
            <a:endParaRPr lang="de-DE" sz="2800" b="1" dirty="0">
              <a:solidFill>
                <a:schemeClr val="tx1"/>
              </a:solidFill>
              <a:latin typeface="Calibri" panose="020F0502020204030204" pitchFamily="34" charset="0"/>
              <a:cs typeface="Calibri" panose="020F0502020204030204" pitchFamily="34" charset="0"/>
            </a:endParaRPr>
          </a:p>
          <a:p>
            <a:pPr>
              <a:buClr>
                <a:srgbClr val="C00000"/>
              </a:buClr>
              <a:defRPr/>
            </a:pPr>
            <a:r>
              <a:rPr lang="de-DE" sz="2800" dirty="0">
                <a:solidFill>
                  <a:schemeClr val="tx1"/>
                </a:solidFill>
                <a:latin typeface="Calibri" panose="020F0502020204030204" pitchFamily="34" charset="0"/>
                <a:cs typeface="Calibri" panose="020F0502020204030204" pitchFamily="34" charset="0"/>
              </a:rPr>
              <a:t> </a:t>
            </a:r>
            <a:r>
              <a:rPr lang="de-DE" sz="2800" dirty="0" smtClean="0">
                <a:solidFill>
                  <a:schemeClr val="tx1"/>
                </a:solidFill>
                <a:latin typeface="Calibri" panose="020F0502020204030204" pitchFamily="34" charset="0"/>
                <a:cs typeface="Calibri" panose="020F0502020204030204" pitchFamily="34" charset="0"/>
              </a:rPr>
              <a:t>     </a:t>
            </a:r>
            <a:r>
              <a:rPr lang="de-DE" sz="2800" b="1" dirty="0" smtClean="0">
                <a:solidFill>
                  <a:schemeClr val="tx1"/>
                </a:solidFill>
                <a:latin typeface="Calibri" panose="020F0502020204030204" pitchFamily="34" charset="0"/>
                <a:cs typeface="Calibri" panose="020F0502020204030204" pitchFamily="34" charset="0"/>
              </a:rPr>
              <a:t>Anmeldezeitraum </a:t>
            </a:r>
            <a:r>
              <a:rPr lang="de-DE" sz="2800" dirty="0" smtClean="0">
                <a:solidFill>
                  <a:schemeClr val="tx1"/>
                </a:solidFill>
                <a:latin typeface="Calibri" panose="020F0502020204030204" pitchFamily="34" charset="0"/>
                <a:cs typeface="Calibri" panose="020F0502020204030204" pitchFamily="34" charset="0"/>
              </a:rPr>
              <a:t>für die </a:t>
            </a:r>
            <a:r>
              <a:rPr lang="de-DE" sz="2800" b="1" dirty="0" smtClean="0">
                <a:solidFill>
                  <a:schemeClr val="tx1"/>
                </a:solidFill>
                <a:latin typeface="Calibri" panose="020F0502020204030204" pitchFamily="34" charset="0"/>
                <a:cs typeface="Calibri" panose="020F0502020204030204" pitchFamily="34" charset="0"/>
              </a:rPr>
              <a:t>übrigen Schulen</a:t>
            </a:r>
          </a:p>
          <a:p>
            <a:pPr lvl="1">
              <a:defRPr/>
            </a:pPr>
            <a:endParaRPr lang="de-DE" sz="2200" dirty="0" smtClean="0">
              <a:solidFill>
                <a:schemeClr val="tx1"/>
              </a:solidFill>
              <a:latin typeface="Calibri" panose="020F0502020204030204" pitchFamily="34" charset="0"/>
              <a:cs typeface="Calibri" panose="020F0502020204030204" pitchFamily="34" charset="0"/>
            </a:endParaRPr>
          </a:p>
          <a:p>
            <a:pPr lvl="1">
              <a:defRPr/>
            </a:pPr>
            <a:r>
              <a:rPr lang="de-DE" sz="2200" dirty="0" smtClean="0">
                <a:solidFill>
                  <a:schemeClr val="tx1"/>
                </a:solidFill>
                <a:latin typeface="Calibri" panose="020F0502020204030204" pitchFamily="34" charset="0"/>
                <a:cs typeface="Calibri" panose="020F0502020204030204" pitchFamily="34" charset="0"/>
              </a:rPr>
              <a:t>Sie erhalten noch eine Infobroschüre, in welcher sich die einzelnen Gelsenkirchener Schulen vorstellen.</a:t>
            </a:r>
          </a:p>
        </p:txBody>
      </p:sp>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26336" r="36749"/>
          <a:stretch/>
        </p:blipFill>
        <p:spPr>
          <a:xfrm>
            <a:off x="8122646" y="281317"/>
            <a:ext cx="1316478" cy="2376502"/>
          </a:xfrm>
          <a:prstGeom prst="rect">
            <a:avLst/>
          </a:prstGeom>
          <a:ln>
            <a:solidFill>
              <a:schemeClr val="tx1"/>
            </a:solid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89014">
        <p14:conveyor dir="l"/>
      </p:transition>
    </mc:Choice>
    <mc:Fallback xmlns="">
      <p:transition spd="slow" advTm="89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06719" y="481012"/>
            <a:ext cx="8418513" cy="5699070"/>
          </a:xfrm>
        </p:spPr>
        <p:txBody>
          <a:bodyPr/>
          <a:lstStyle/>
          <a:p>
            <a:r>
              <a:rPr lang="de-DE" dirty="0" smtClean="0">
                <a:solidFill>
                  <a:schemeClr val="tx1"/>
                </a:solidFill>
                <a:latin typeface="Calibri" panose="020F0502020204030204" pitchFamily="34" charset="0"/>
                <a:cs typeface="Calibri" panose="020F0502020204030204" pitchFamily="34" charset="0"/>
              </a:rPr>
              <a:t/>
            </a:r>
            <a:br>
              <a:rPr lang="de-DE" dirty="0" smtClean="0">
                <a:solidFill>
                  <a:schemeClr val="tx1"/>
                </a:solidFill>
                <a:latin typeface="Calibri" panose="020F0502020204030204" pitchFamily="34" charset="0"/>
                <a:cs typeface="Calibri" panose="020F0502020204030204" pitchFamily="34" charset="0"/>
              </a:rPr>
            </a:br>
            <a:r>
              <a:rPr lang="de-DE" dirty="0" smtClean="0">
                <a:solidFill>
                  <a:schemeClr val="tx1"/>
                </a:solidFill>
                <a:latin typeface="Calibri" panose="020F0502020204030204" pitchFamily="34" charset="0"/>
                <a:cs typeface="Calibri" panose="020F0502020204030204" pitchFamily="34" charset="0"/>
              </a:rPr>
              <a:t>Beratungsgespräche an der Schalker Regenbogenschule </a:t>
            </a:r>
            <a:r>
              <a:rPr lang="de-DE" dirty="0" smtClean="0">
                <a:solidFill>
                  <a:schemeClr val="tx1"/>
                </a:solidFill>
                <a:latin typeface="Arial" panose="020B0604020202020204" pitchFamily="34" charset="0"/>
                <a:cs typeface="Arial" panose="020B0604020202020204" pitchFamily="34" charset="0"/>
              </a:rPr>
              <a:t/>
            </a:r>
            <a:br>
              <a:rPr lang="de-DE" dirty="0" smtClean="0">
                <a:solidFill>
                  <a:schemeClr val="tx1"/>
                </a:solidFill>
                <a:latin typeface="Arial" panose="020B0604020202020204" pitchFamily="34" charset="0"/>
                <a:cs typeface="Arial" panose="020B0604020202020204" pitchFamily="34" charset="0"/>
              </a:rPr>
            </a:br>
            <a:r>
              <a:rPr lang="de-DE" dirty="0">
                <a:solidFill>
                  <a:schemeClr val="tx1"/>
                </a:solidFill>
                <a:latin typeface="Arial" panose="020B0604020202020204" pitchFamily="34" charset="0"/>
                <a:cs typeface="Arial" panose="020B0604020202020204" pitchFamily="34" charset="0"/>
              </a:rPr>
              <a:t/>
            </a:r>
            <a:br>
              <a:rPr lang="de-DE" dirty="0">
                <a:solidFill>
                  <a:schemeClr val="tx1"/>
                </a:solidFill>
                <a:latin typeface="Arial" panose="020B0604020202020204" pitchFamily="34" charset="0"/>
                <a:cs typeface="Arial" panose="020B0604020202020204" pitchFamily="34" charset="0"/>
              </a:rPr>
            </a:br>
            <a:r>
              <a:rPr lang="de-DE" sz="2800" dirty="0" smtClean="0">
                <a:solidFill>
                  <a:schemeClr val="tx1"/>
                </a:solidFill>
                <a:latin typeface="Arial" panose="020B0604020202020204" pitchFamily="34" charset="0"/>
                <a:cs typeface="Arial" panose="020B0604020202020204" pitchFamily="34" charset="0"/>
              </a:rPr>
              <a:t>In der Woche vom </a:t>
            </a:r>
            <a:r>
              <a:rPr lang="de-DE" sz="2800" b="1" dirty="0" smtClean="0">
                <a:solidFill>
                  <a:schemeClr val="tx1"/>
                </a:solidFill>
                <a:latin typeface="Arial" panose="020B0604020202020204" pitchFamily="34" charset="0"/>
                <a:cs typeface="Arial" panose="020B0604020202020204" pitchFamily="34" charset="0"/>
              </a:rPr>
              <a:t>16. – 20.11.2020 </a:t>
            </a:r>
            <a:r>
              <a:rPr lang="de-DE" sz="2800" dirty="0" smtClean="0">
                <a:solidFill>
                  <a:schemeClr val="tx1"/>
                </a:solidFill>
                <a:latin typeface="Arial" panose="020B0604020202020204" pitchFamily="34" charset="0"/>
                <a:cs typeface="Arial" panose="020B0604020202020204" pitchFamily="34" charset="0"/>
              </a:rPr>
              <a:t>finden die </a:t>
            </a:r>
            <a:r>
              <a:rPr lang="de-DE" sz="2800" b="1" dirty="0" smtClean="0">
                <a:solidFill>
                  <a:schemeClr val="tx1"/>
                </a:solidFill>
                <a:latin typeface="Arial" panose="020B0604020202020204" pitchFamily="34" charset="0"/>
                <a:cs typeface="Arial" panose="020B0604020202020204" pitchFamily="34" charset="0"/>
              </a:rPr>
              <a:t>individuellen Beratungsgespräche </a:t>
            </a:r>
            <a:r>
              <a:rPr lang="de-DE" sz="2800" dirty="0" smtClean="0">
                <a:solidFill>
                  <a:schemeClr val="tx1"/>
                </a:solidFill>
                <a:latin typeface="Arial" panose="020B0604020202020204" pitchFamily="34" charset="0"/>
                <a:cs typeface="Arial" panose="020B0604020202020204" pitchFamily="34" charset="0"/>
              </a:rPr>
              <a:t>mit den Klassenlehrerinnen Frau Nicolay (4a), Frau </a:t>
            </a:r>
            <a:r>
              <a:rPr lang="de-DE" sz="2800" dirty="0" err="1" smtClean="0">
                <a:solidFill>
                  <a:schemeClr val="tx1"/>
                </a:solidFill>
                <a:latin typeface="Arial" panose="020B0604020202020204" pitchFamily="34" charset="0"/>
                <a:cs typeface="Arial" panose="020B0604020202020204" pitchFamily="34" charset="0"/>
              </a:rPr>
              <a:t>Laarmann</a:t>
            </a:r>
            <a:r>
              <a:rPr lang="de-DE" sz="2800" dirty="0" smtClean="0">
                <a:solidFill>
                  <a:schemeClr val="tx1"/>
                </a:solidFill>
                <a:latin typeface="Arial" panose="020B0604020202020204" pitchFamily="34" charset="0"/>
                <a:cs typeface="Arial" panose="020B0604020202020204" pitchFamily="34" charset="0"/>
              </a:rPr>
              <a:t> (4b), Frau Köse (4c) und Frau </a:t>
            </a:r>
            <a:r>
              <a:rPr lang="de-DE" sz="2800" dirty="0" err="1" smtClean="0">
                <a:solidFill>
                  <a:schemeClr val="tx1"/>
                </a:solidFill>
                <a:latin typeface="Arial" panose="020B0604020202020204" pitchFamily="34" charset="0"/>
                <a:cs typeface="Arial" panose="020B0604020202020204" pitchFamily="34" charset="0"/>
              </a:rPr>
              <a:t>Mumcu</a:t>
            </a:r>
            <a:r>
              <a:rPr lang="de-DE" sz="2800" dirty="0" smtClean="0">
                <a:solidFill>
                  <a:schemeClr val="tx1"/>
                </a:solidFill>
                <a:latin typeface="Arial" panose="020B0604020202020204" pitchFamily="34" charset="0"/>
                <a:cs typeface="Arial" panose="020B0604020202020204" pitchFamily="34" charset="0"/>
              </a:rPr>
              <a:t> (4d) statt. </a:t>
            </a:r>
            <a:br>
              <a:rPr lang="de-DE" sz="2800" dirty="0" smtClean="0">
                <a:solidFill>
                  <a:schemeClr val="tx1"/>
                </a:solidFill>
                <a:latin typeface="Arial" panose="020B0604020202020204" pitchFamily="34" charset="0"/>
                <a:cs typeface="Arial" panose="020B0604020202020204" pitchFamily="34" charset="0"/>
              </a:rPr>
            </a:br>
            <a:r>
              <a:rPr lang="de-DE" sz="2800" dirty="0" smtClean="0">
                <a:solidFill>
                  <a:schemeClr val="tx1"/>
                </a:solidFill>
                <a:latin typeface="Arial" panose="020B0604020202020204" pitchFamily="34" charset="0"/>
                <a:cs typeface="Arial" panose="020B0604020202020204" pitchFamily="34" charset="0"/>
              </a:rPr>
              <a:t>Sie erhalten noch schriftliche Informationen, in welcher Form diese Beratungsgespräche in der aktuellen Lage durchgeführt werden können.</a:t>
            </a:r>
            <a:endParaRPr lang="de-DE" sz="2800" dirty="0">
              <a:solidFill>
                <a:schemeClr val="tx1"/>
              </a:solidFill>
              <a:latin typeface="Arial" panose="020B0604020202020204" pitchFamily="34" charset="0"/>
              <a:cs typeface="Arial" panose="020B0604020202020204" pitchFamily="34" charset="0"/>
            </a:endParaRPr>
          </a:p>
        </p:txBody>
      </p:sp>
      <p:pic>
        <p:nvPicPr>
          <p:cNvPr id="3" name="Picture 1" descr="artwork:01_Jobs in Arbeit:Schul-Logos Stadt GE:Freigegeben:Schullogos finale Versionen:Dateien für Schulen:Regenbogenschule:Leipzigerstraße_Regenbogenschul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4487" y="81193"/>
            <a:ext cx="2519680" cy="946785"/>
          </a:xfrm>
          <a:prstGeom prst="rect">
            <a:avLst/>
          </a:prstGeom>
          <a:noFill/>
          <a:ln>
            <a:noFill/>
          </a:ln>
        </p:spPr>
      </p:pic>
    </p:spTree>
    <p:extLst>
      <p:ext uri="{BB962C8B-B14F-4D97-AF65-F5344CB8AC3E}">
        <p14:creationId xmlns:p14="http://schemas.microsoft.com/office/powerpoint/2010/main" val="4178037892"/>
      </p:ext>
    </p:extLst>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00088" y="233858"/>
            <a:ext cx="8420100" cy="1143000"/>
          </a:xfrm>
        </p:spPr>
        <p:txBody>
          <a:bodyPr/>
          <a:lstStyle/>
          <a:p>
            <a:pPr algn="ctr" eaLnBrk="1" hangingPunct="1">
              <a:buClr>
                <a:srgbClr val="FFFFFF"/>
              </a:buClr>
              <a:buFont typeface="Arial Black" panose="020B0A040201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de-DE" b="1" dirty="0" err="1" smtClean="0">
                <a:solidFill>
                  <a:schemeClr val="tx1"/>
                </a:solidFill>
                <a:latin typeface="Calibri" panose="020F0502020204030204" pitchFamily="34" charset="0"/>
                <a:cs typeface="Calibri" panose="020F0502020204030204" pitchFamily="34" charset="0"/>
              </a:rPr>
              <a:t>Grundschule</a:t>
            </a:r>
            <a:r>
              <a:rPr lang="en-GB" altLang="de-DE" b="1" dirty="0" smtClean="0">
                <a:solidFill>
                  <a:schemeClr val="tx1"/>
                </a:solidFill>
                <a:latin typeface="Calibri" panose="020F0502020204030204" pitchFamily="34" charset="0"/>
                <a:cs typeface="Calibri" panose="020F0502020204030204" pitchFamily="34" charset="0"/>
              </a:rPr>
              <a:t> </a:t>
            </a:r>
            <a:r>
              <a:rPr lang="en-GB" altLang="de-DE" b="1" dirty="0" err="1" smtClean="0">
                <a:solidFill>
                  <a:schemeClr val="tx1"/>
                </a:solidFill>
                <a:latin typeface="Calibri" panose="020F0502020204030204" pitchFamily="34" charset="0"/>
                <a:cs typeface="Calibri" panose="020F0502020204030204" pitchFamily="34" charset="0"/>
              </a:rPr>
              <a:t>beendet</a:t>
            </a:r>
            <a:r>
              <a:rPr lang="en-GB" altLang="de-DE" b="1" dirty="0" smtClean="0">
                <a:solidFill>
                  <a:schemeClr val="tx1"/>
                </a:solidFill>
                <a:latin typeface="Calibri" panose="020F0502020204030204" pitchFamily="34" charset="0"/>
                <a:cs typeface="Calibri" panose="020F0502020204030204" pitchFamily="34" charset="0"/>
              </a:rPr>
              <a:t>! Was nun?</a:t>
            </a: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390" y="1523999"/>
            <a:ext cx="1773238"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882" y="1524000"/>
            <a:ext cx="177165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2338" y="2504089"/>
            <a:ext cx="1773238"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4435" y="2088931"/>
            <a:ext cx="1773238"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8693" y="2869325"/>
            <a:ext cx="1773237"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908290907"/>
      </p:ext>
    </p:extLst>
  </p:cSld>
  <p:clrMapOvr>
    <a:masterClrMapping/>
  </p:clrMapOvr>
  <mc:AlternateContent xmlns:mc="http://schemas.openxmlformats.org/markup-compatibility/2006" xmlns:p14="http://schemas.microsoft.com/office/powerpoint/2010/main">
    <mc:Choice Requires="p14">
      <p:transition spd="slow" p14:dur="1500" advTm="16697">
        <p14:conveyor dir="l"/>
      </p:transition>
    </mc:Choice>
    <mc:Fallback xmlns="">
      <p:transition spd="slow" advTm="16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82023" y="498761"/>
            <a:ext cx="88143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Wir hoffen, wir konnten Ihnen einige hilfreiche Informationen geben!</a:t>
            </a:r>
          </a:p>
        </p:txBody>
      </p:sp>
      <p:sp>
        <p:nvSpPr>
          <p:cNvPr id="4" name="Rectangle 2"/>
          <p:cNvSpPr>
            <a:spLocks noChangeArrowheads="1"/>
          </p:cNvSpPr>
          <p:nvPr/>
        </p:nvSpPr>
        <p:spPr bwMode="auto">
          <a:xfrm>
            <a:off x="482023" y="4832400"/>
            <a:ext cx="8903715" cy="85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3600" b="1" dirty="0" smtClean="0">
                <a:solidFill>
                  <a:schemeClr val="tx1"/>
                </a:solidFill>
                <a:latin typeface="Calibri" panose="020F0502020204030204" pitchFamily="34" charset="0"/>
                <a:cs typeface="Calibri" panose="020F0502020204030204" pitchFamily="34" charset="0"/>
              </a:rPr>
              <a:t>Für Fragen stehen wir gerne zur Verfügung – sprechen Sie uns einfach an.</a:t>
            </a:r>
          </a:p>
          <a:p>
            <a:pPr algn="r" eaLnBrk="1" hangingPunct="1">
              <a:buClr>
                <a:srgbClr val="00FFFF"/>
              </a:buClr>
              <a:buSzPct val="100000"/>
              <a:buFont typeface="Times New Roman" panose="02020603050405020304" pitchFamily="18" charset="0"/>
              <a:buNone/>
            </a:pPr>
            <a:endParaRPr lang="de-DE" altLang="de-DE" sz="1200" dirty="0" smtClean="0">
              <a:solidFill>
                <a:schemeClr val="tx1"/>
              </a:solidFill>
              <a:latin typeface="Calibri" panose="020F0502020204030204" pitchFamily="34" charset="0"/>
              <a:cs typeface="Calibri" panose="020F0502020204030204" pitchFamily="34" charset="0"/>
            </a:endParaRPr>
          </a:p>
          <a:p>
            <a:pPr algn="r" eaLnBrk="1" hangingPunct="1">
              <a:buClr>
                <a:srgbClr val="00FFFF"/>
              </a:buClr>
              <a:buSzPct val="100000"/>
              <a:buFont typeface="Times New Roman" panose="02020603050405020304" pitchFamily="18" charset="0"/>
              <a:buNone/>
            </a:pPr>
            <a:r>
              <a:rPr lang="de-DE" altLang="de-DE" sz="2200" dirty="0" smtClean="0">
                <a:solidFill>
                  <a:schemeClr val="tx1"/>
                </a:solidFill>
                <a:latin typeface="Calibri" panose="020F0502020204030204" pitchFamily="34" charset="0"/>
                <a:cs typeface="Calibri" panose="020F0502020204030204" pitchFamily="34" charset="0"/>
              </a:rPr>
              <a:t>Oder Sie schauen auf unserer </a:t>
            </a:r>
            <a:r>
              <a:rPr lang="de-DE" altLang="de-DE" sz="2200" dirty="0" err="1" smtClean="0">
                <a:solidFill>
                  <a:schemeClr val="tx1"/>
                </a:solidFill>
                <a:latin typeface="Calibri" panose="020F0502020204030204" pitchFamily="34" charset="0"/>
                <a:cs typeface="Calibri" panose="020F0502020204030204" pitchFamily="34" charset="0"/>
              </a:rPr>
              <a:t>Hompage</a:t>
            </a:r>
            <a:r>
              <a:rPr lang="de-DE" altLang="de-DE" sz="2200" dirty="0" smtClean="0">
                <a:solidFill>
                  <a:schemeClr val="tx1"/>
                </a:solidFill>
                <a:latin typeface="Calibri" panose="020F0502020204030204" pitchFamily="34" charset="0"/>
                <a:cs typeface="Calibri" panose="020F0502020204030204" pitchFamily="34" charset="0"/>
              </a:rPr>
              <a:t> – </a:t>
            </a:r>
          </a:p>
          <a:p>
            <a:pPr algn="r" eaLnBrk="1" hangingPunct="1">
              <a:buClr>
                <a:srgbClr val="00FFFF"/>
              </a:buClr>
              <a:buSzPct val="100000"/>
              <a:buFont typeface="Times New Roman" panose="02020603050405020304" pitchFamily="18" charset="0"/>
              <a:buNone/>
            </a:pPr>
            <a:r>
              <a:rPr lang="de-DE" altLang="de-DE" sz="2200" dirty="0" smtClean="0">
                <a:solidFill>
                  <a:schemeClr val="tx1"/>
                </a:solidFill>
                <a:latin typeface="Calibri" panose="020F0502020204030204" pitchFamily="34" charset="0"/>
                <a:cs typeface="Calibri" panose="020F0502020204030204" pitchFamily="34" charset="0"/>
              </a:rPr>
              <a:t>dort finden Sie weitere Informationen und Links zum Thema:</a:t>
            </a:r>
          </a:p>
          <a:p>
            <a:pPr algn="r" eaLnBrk="1" hangingPunct="1">
              <a:buClr>
                <a:srgbClr val="00FFFF"/>
              </a:buClr>
              <a:buSzPct val="100000"/>
              <a:buFont typeface="Times New Roman" panose="02020603050405020304" pitchFamily="18" charset="0"/>
              <a:buNone/>
            </a:pPr>
            <a:r>
              <a:rPr lang="de-DE" altLang="de-DE" sz="2200" i="1" u="sng" dirty="0" smtClean="0">
                <a:solidFill>
                  <a:schemeClr val="tx1"/>
                </a:solidFill>
                <a:latin typeface="Calibri" panose="020F0502020204030204" pitchFamily="34" charset="0"/>
                <a:cs typeface="Calibri" panose="020F0502020204030204" pitchFamily="34" charset="0"/>
              </a:rPr>
              <a:t>119180.schulen.gelsenkirchen.de</a:t>
            </a:r>
            <a:r>
              <a:rPr lang="de-DE" altLang="de-DE" sz="2200" i="1" dirty="0" smtClean="0">
                <a:solidFill>
                  <a:schemeClr val="accent4"/>
                </a:solidFill>
                <a:latin typeface="Calibri" panose="020F0502020204030204" pitchFamily="34" charset="0"/>
                <a:cs typeface="Calibri" panose="020F0502020204030204" pitchFamily="34" charset="0"/>
              </a:rPr>
              <a:t> </a:t>
            </a:r>
            <a:r>
              <a:rPr lang="de-DE" altLang="de-DE" sz="2200" i="1" dirty="0" smtClean="0">
                <a:solidFill>
                  <a:schemeClr val="accent4"/>
                </a:solidFill>
                <a:latin typeface="Calibri" panose="020F0502020204030204" pitchFamily="34" charset="0"/>
                <a:cs typeface="Calibri" panose="020F0502020204030204" pitchFamily="34" charset="0"/>
                <a:sym typeface="Wingdings" panose="05000000000000000000" pitchFamily="2" charset="2"/>
              </a:rPr>
              <a:t> Termine  Übergang Sek I</a:t>
            </a:r>
            <a:endParaRPr lang="de-DE" altLang="de-DE" sz="2200" i="1" dirty="0" smtClean="0">
              <a:solidFill>
                <a:schemeClr val="accent4"/>
              </a:solidFill>
              <a:latin typeface="Calibri" panose="020F0502020204030204" pitchFamily="34" charset="0"/>
              <a:cs typeface="Calibri" panose="020F0502020204030204" pitchFamily="34" charset="0"/>
            </a:endParaRPr>
          </a:p>
        </p:txBody>
      </p:sp>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45277"/>
          <a:stretch/>
        </p:blipFill>
        <p:spPr>
          <a:xfrm>
            <a:off x="4792719" y="1888627"/>
            <a:ext cx="1980322" cy="2160000"/>
          </a:xfrm>
          <a:prstGeom prst="rect">
            <a:avLst/>
          </a:prstGeom>
        </p:spPr>
      </p:pic>
      <p:pic>
        <p:nvPicPr>
          <p:cNvPr id="9" name="Grafik 8"/>
          <p:cNvPicPr>
            <a:picLocks noChangeAspect="1"/>
          </p:cNvPicPr>
          <p:nvPr/>
        </p:nvPicPr>
        <p:blipFill rotWithShape="1">
          <a:blip r:embed="rId6" cstate="print">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r="52125"/>
          <a:stretch/>
        </p:blipFill>
        <p:spPr>
          <a:xfrm>
            <a:off x="2855484" y="1888627"/>
            <a:ext cx="1732530" cy="216000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362866354"/>
      </p:ext>
    </p:extLst>
  </p:cSld>
  <p:clrMapOvr>
    <a:masterClrMapping/>
  </p:clrMapOvr>
  <mc:AlternateContent xmlns:mc="http://schemas.openxmlformats.org/markup-compatibility/2006" xmlns:p14="http://schemas.microsoft.com/office/powerpoint/2010/main">
    <mc:Choice Requires="p14">
      <p:transition spd="slow" p14:dur="1500" advTm="27415">
        <p14:conveyor dir="l"/>
      </p:transition>
    </mc:Choice>
    <mc:Fallback xmlns="">
      <p:transition spd="slow" advTm="27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981418" y="386362"/>
            <a:ext cx="808458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pPr algn="ctr"/>
            <a:r>
              <a:rPr lang="de-DE" altLang="de-DE" sz="4400" b="1" dirty="0">
                <a:solidFill>
                  <a:schemeClr val="tx1"/>
                </a:solidFill>
                <a:latin typeface="Calibri" panose="020F0502020204030204" pitchFamily="34" charset="0"/>
                <a:cs typeface="Calibri" panose="020F0502020204030204" pitchFamily="34" charset="0"/>
              </a:rPr>
              <a:t>Wir wünschen </a:t>
            </a:r>
            <a:r>
              <a:rPr lang="de-DE" altLang="de-DE" sz="4400" b="1" dirty="0" smtClean="0">
                <a:solidFill>
                  <a:schemeClr val="tx1"/>
                </a:solidFill>
                <a:latin typeface="Calibri" panose="020F0502020204030204" pitchFamily="34" charset="0"/>
                <a:cs typeface="Calibri" panose="020F0502020204030204" pitchFamily="34" charset="0"/>
              </a:rPr>
              <a:t>Ihnen</a:t>
            </a:r>
          </a:p>
          <a:p>
            <a:pPr algn="ctr"/>
            <a:r>
              <a:rPr lang="de-DE" altLang="de-DE" sz="4400" b="1" dirty="0">
                <a:solidFill>
                  <a:schemeClr val="tx1"/>
                </a:solidFill>
                <a:latin typeface="Calibri" panose="020F0502020204030204" pitchFamily="34" charset="0"/>
                <a:cs typeface="Calibri" panose="020F0502020204030204" pitchFamily="34" charset="0"/>
              </a:rPr>
              <a:t>e</a:t>
            </a:r>
            <a:r>
              <a:rPr lang="de-DE" altLang="de-DE" sz="4400" b="1" dirty="0" smtClean="0">
                <a:solidFill>
                  <a:schemeClr val="tx1"/>
                </a:solidFill>
                <a:latin typeface="Calibri" panose="020F0502020204030204" pitchFamily="34" charset="0"/>
                <a:cs typeface="Calibri" panose="020F0502020204030204" pitchFamily="34" charset="0"/>
              </a:rPr>
              <a:t>ine gute Schulwahl</a:t>
            </a:r>
          </a:p>
          <a:p>
            <a:pPr algn="ctr"/>
            <a:r>
              <a:rPr lang="de-DE" altLang="de-DE" sz="4400" b="1" dirty="0">
                <a:solidFill>
                  <a:schemeClr val="tx1"/>
                </a:solidFill>
                <a:latin typeface="Calibri" panose="020F0502020204030204" pitchFamily="34" charset="0"/>
                <a:cs typeface="Calibri" panose="020F0502020204030204" pitchFamily="34" charset="0"/>
              </a:rPr>
              <a:t>z</a:t>
            </a:r>
            <a:r>
              <a:rPr lang="de-DE" altLang="de-DE" sz="4400" b="1" dirty="0" smtClean="0">
                <a:solidFill>
                  <a:schemeClr val="tx1"/>
                </a:solidFill>
                <a:latin typeface="Calibri" panose="020F0502020204030204" pitchFamily="34" charset="0"/>
                <a:cs typeface="Calibri" panose="020F0502020204030204" pitchFamily="34" charset="0"/>
              </a:rPr>
              <a:t>um Wohle Ihres Kindes!</a:t>
            </a:r>
          </a:p>
          <a:p>
            <a:pPr algn="ctr"/>
            <a:endParaRPr lang="de-DE" altLang="de-DE" sz="4400" b="1" dirty="0" smtClean="0">
              <a:solidFill>
                <a:schemeClr val="tx1"/>
              </a:solidFill>
              <a:latin typeface="Calibri" panose="020F0502020204030204" pitchFamily="34" charset="0"/>
              <a:cs typeface="Calibri" panose="020F0502020204030204" pitchFamily="34" charset="0"/>
            </a:endParaRPr>
          </a:p>
          <a:p>
            <a:pPr algn="ctr"/>
            <a:r>
              <a:rPr lang="de-DE" altLang="de-DE" sz="2800" b="1" dirty="0" smtClean="0">
                <a:solidFill>
                  <a:schemeClr val="tx1"/>
                </a:solidFill>
                <a:latin typeface="Calibri" panose="020F0502020204030204" pitchFamily="34" charset="0"/>
                <a:cs typeface="Calibri" panose="020F0502020204030204" pitchFamily="34" charset="0"/>
              </a:rPr>
              <a:t>Herzliche Grüße,</a:t>
            </a:r>
          </a:p>
          <a:p>
            <a:pPr algn="ctr"/>
            <a:r>
              <a:rPr lang="de-DE" altLang="de-DE" sz="2800" b="1" dirty="0" smtClean="0">
                <a:solidFill>
                  <a:schemeClr val="tx1"/>
                </a:solidFill>
                <a:latin typeface="Calibri" panose="020F0502020204030204" pitchFamily="34" charset="0"/>
                <a:cs typeface="Calibri" panose="020F0502020204030204" pitchFamily="34" charset="0"/>
              </a:rPr>
              <a:t>Ihr Team der Schalker Regenbogenschule</a:t>
            </a:r>
          </a:p>
          <a:p>
            <a:pPr algn="ctr"/>
            <a:endParaRPr lang="de-DE" altLang="de-DE" sz="4400" b="1" dirty="0">
              <a:solidFill>
                <a:schemeClr val="tx1"/>
              </a:solidFill>
              <a:latin typeface="Calibri" panose="020F0502020204030204" pitchFamily="34" charset="0"/>
              <a:cs typeface="Calibri" panose="020F0502020204030204" pitchFamily="34" charset="0"/>
            </a:endParaRPr>
          </a:p>
          <a:p>
            <a:endParaRPr lang="de-DE" altLang="de-DE" b="1" dirty="0">
              <a:solidFill>
                <a:schemeClr val="tx1"/>
              </a:solidFill>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510" y="4260319"/>
            <a:ext cx="2677151" cy="179871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700" y="6235700"/>
            <a:ext cx="406400" cy="406400"/>
          </a:xfrm>
          <a:prstGeom prst="rect">
            <a:avLst/>
          </a:prstGeom>
        </p:spPr>
      </p:pic>
      <p:pic>
        <p:nvPicPr>
          <p:cNvPr id="5" name="Picture 1" descr="artwork:01_Jobs in Arbeit:Schul-Logos Stadt GE:Freigegeben:Schullogos finale Versionen:Dateien für Schulen:Regenbogenschule:Leipzigerstraße_Regenbogenschul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615" y="4148558"/>
            <a:ext cx="2519680" cy="946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Tm="8276">
        <p14:conveyor dir="l"/>
      </p:transition>
    </mc:Choice>
    <mc:Fallback xmlns="">
      <p:transition spd="slow" advTm="8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2395" y="231627"/>
            <a:ext cx="8418513" cy="1400175"/>
          </a:xfrm>
        </p:spPr>
        <p:txBody>
          <a:bodyPr/>
          <a:lstStyle/>
          <a:p>
            <a:pPr eaLnBrk="1" hangingPunct="1"/>
            <a:r>
              <a:rPr lang="de-DE" altLang="de-DE" b="1" dirty="0" smtClean="0">
                <a:solidFill>
                  <a:schemeClr val="tx1"/>
                </a:solidFill>
                <a:latin typeface="Calibri" panose="020F0502020204030204" pitchFamily="34" charset="0"/>
                <a:cs typeface="Calibri" panose="020F0502020204030204" pitchFamily="34" charset="0"/>
              </a:rPr>
              <a:t>Welche Schule ist die richtige </a:t>
            </a:r>
            <a:br>
              <a:rPr lang="de-DE" altLang="de-DE" b="1" dirty="0" smtClean="0">
                <a:solidFill>
                  <a:schemeClr val="tx1"/>
                </a:solidFill>
                <a:latin typeface="Calibri" panose="020F0502020204030204" pitchFamily="34" charset="0"/>
                <a:cs typeface="Calibri" panose="020F0502020204030204" pitchFamily="34" charset="0"/>
              </a:rPr>
            </a:br>
            <a:r>
              <a:rPr lang="de-DE" altLang="de-DE" b="1" dirty="0" smtClean="0">
                <a:solidFill>
                  <a:schemeClr val="tx1"/>
                </a:solidFill>
                <a:latin typeface="Calibri" panose="020F0502020204030204" pitchFamily="34" charset="0"/>
                <a:cs typeface="Calibri" panose="020F0502020204030204" pitchFamily="34" charset="0"/>
              </a:rPr>
              <a:t>für mein Kind?</a:t>
            </a:r>
          </a:p>
        </p:txBody>
      </p:sp>
      <p:sp>
        <p:nvSpPr>
          <p:cNvPr id="66563" name="Rectangle 3"/>
          <p:cNvSpPr>
            <a:spLocks noGrp="1" noChangeArrowheads="1"/>
          </p:cNvSpPr>
          <p:nvPr>
            <p:ph type="body" idx="4294967295"/>
          </p:nvPr>
        </p:nvSpPr>
        <p:spPr>
          <a:xfrm>
            <a:off x="903187" y="1922885"/>
            <a:ext cx="8418513" cy="5057775"/>
          </a:xfrm>
        </p:spPr>
        <p:txBody>
          <a:bodyPr/>
          <a:lstStyle/>
          <a:p>
            <a:pPr marL="0" indent="0" eaLnBrk="1" hangingPunct="1">
              <a:spcBef>
                <a:spcPts val="600"/>
              </a:spcBef>
              <a:spcAft>
                <a:spcPts val="600"/>
              </a:spcAft>
              <a:buClr>
                <a:srgbClr val="C00000"/>
              </a:buClr>
              <a:buSzPct val="100000"/>
              <a:buNone/>
              <a:defRPr/>
            </a:pPr>
            <a:r>
              <a:rPr lang="de-DE" dirty="0" smtClean="0">
                <a:solidFill>
                  <a:schemeClr val="tx1"/>
                </a:solidFill>
                <a:effectLst/>
                <a:latin typeface="Calibri" panose="020F0502020204030204" pitchFamily="34" charset="0"/>
                <a:cs typeface="Calibri" panose="020F0502020204030204" pitchFamily="34" charset="0"/>
              </a:rPr>
              <a:t>Bei der Schulwahl spielen diese Fragen eine wichtige Rolle:</a:t>
            </a:r>
          </a:p>
          <a:p>
            <a:pPr eaLnBrk="1" hangingPunct="1">
              <a:spcBef>
                <a:spcPts val="600"/>
              </a:spcBef>
              <a:spcAft>
                <a:spcPts val="600"/>
              </a:spcAft>
              <a:buClr>
                <a:srgbClr val="C00000"/>
              </a:buClr>
              <a:buSzPct val="100000"/>
              <a:buFont typeface="Wingdings" panose="05000000000000000000" pitchFamily="2" charset="2"/>
              <a:buChar char="§"/>
              <a:defRPr/>
            </a:pPr>
            <a:r>
              <a:rPr lang="de-DE" sz="2800" dirty="0" smtClean="0">
                <a:solidFill>
                  <a:schemeClr val="tx1"/>
                </a:solidFill>
                <a:effectLst/>
                <a:latin typeface="Calibri" panose="020F0502020204030204" pitchFamily="34" charset="0"/>
                <a:cs typeface="Calibri" panose="020F0502020204030204" pitchFamily="34" charset="0"/>
              </a:rPr>
              <a:t>Welche </a:t>
            </a:r>
            <a:r>
              <a:rPr lang="de-DE" sz="2800" b="1" dirty="0" smtClean="0">
                <a:solidFill>
                  <a:schemeClr val="tx1"/>
                </a:solidFill>
                <a:effectLst/>
                <a:latin typeface="Calibri" panose="020F0502020204030204" pitchFamily="34" charset="0"/>
                <a:cs typeface="Calibri" panose="020F0502020204030204" pitchFamily="34" charset="0"/>
              </a:rPr>
              <a:t>Begabungen</a:t>
            </a:r>
            <a:r>
              <a:rPr lang="de-DE" sz="2800" dirty="0" smtClean="0">
                <a:solidFill>
                  <a:schemeClr val="tx1"/>
                </a:solidFill>
                <a:effectLst/>
                <a:latin typeface="Calibri" panose="020F0502020204030204" pitchFamily="34" charset="0"/>
                <a:cs typeface="Calibri" panose="020F0502020204030204" pitchFamily="34" charset="0"/>
              </a:rPr>
              <a:t>, </a:t>
            </a:r>
            <a:r>
              <a:rPr lang="de-DE" sz="2800" b="1" dirty="0" smtClean="0">
                <a:solidFill>
                  <a:schemeClr val="tx1"/>
                </a:solidFill>
                <a:effectLst/>
                <a:latin typeface="Calibri" panose="020F0502020204030204" pitchFamily="34" charset="0"/>
                <a:cs typeface="Calibri" panose="020F0502020204030204" pitchFamily="34" charset="0"/>
              </a:rPr>
              <a:t>Fähigkeiten</a:t>
            </a:r>
            <a:r>
              <a:rPr lang="de-DE" sz="2800" dirty="0" smtClean="0">
                <a:solidFill>
                  <a:schemeClr val="tx1"/>
                </a:solidFill>
                <a:effectLst/>
                <a:latin typeface="Calibri" panose="020F0502020204030204" pitchFamily="34" charset="0"/>
                <a:cs typeface="Calibri" panose="020F0502020204030204" pitchFamily="34" charset="0"/>
              </a:rPr>
              <a:t> und </a:t>
            </a:r>
            <a:r>
              <a:rPr lang="de-DE" sz="2800" b="1" dirty="0" smtClean="0">
                <a:solidFill>
                  <a:schemeClr val="tx1"/>
                </a:solidFill>
                <a:effectLst/>
                <a:latin typeface="Calibri" panose="020F0502020204030204" pitchFamily="34" charset="0"/>
                <a:cs typeface="Calibri" panose="020F0502020204030204" pitchFamily="34" charset="0"/>
              </a:rPr>
              <a:t>Interessen</a:t>
            </a:r>
            <a:r>
              <a:rPr lang="de-DE" sz="2800" dirty="0" smtClean="0">
                <a:solidFill>
                  <a:schemeClr val="tx1"/>
                </a:solidFill>
                <a:effectLst/>
                <a:latin typeface="Calibri" panose="020F0502020204030204" pitchFamily="34" charset="0"/>
                <a:cs typeface="Calibri" panose="020F0502020204030204" pitchFamily="34" charset="0"/>
              </a:rPr>
              <a:t> hat das Kind?</a:t>
            </a:r>
          </a:p>
          <a:p>
            <a:pPr eaLnBrk="1" hangingPunct="1">
              <a:spcBef>
                <a:spcPts val="600"/>
              </a:spcBef>
              <a:spcAft>
                <a:spcPts val="600"/>
              </a:spcAft>
              <a:buClr>
                <a:srgbClr val="C00000"/>
              </a:buClr>
              <a:buSzPct val="100000"/>
              <a:buFont typeface="Wingdings" panose="05000000000000000000" pitchFamily="2" charset="2"/>
              <a:buChar char="§"/>
              <a:defRPr/>
            </a:pPr>
            <a:r>
              <a:rPr lang="de-DE" sz="2800" dirty="0" smtClean="0">
                <a:solidFill>
                  <a:schemeClr val="tx1"/>
                </a:solidFill>
                <a:effectLst/>
                <a:latin typeface="Calibri" panose="020F0502020204030204" pitchFamily="34" charset="0"/>
                <a:cs typeface="Calibri" panose="020F0502020204030204" pitchFamily="34" charset="0"/>
              </a:rPr>
              <a:t>Wie ist seine </a:t>
            </a:r>
            <a:r>
              <a:rPr lang="de-DE" sz="2800" b="1" dirty="0" smtClean="0">
                <a:solidFill>
                  <a:schemeClr val="tx1"/>
                </a:solidFill>
                <a:effectLst/>
                <a:latin typeface="Calibri" panose="020F0502020204030204" pitchFamily="34" charset="0"/>
                <a:cs typeface="Calibri" panose="020F0502020204030204" pitchFamily="34" charset="0"/>
              </a:rPr>
              <a:t>Persönlichkeit</a:t>
            </a:r>
            <a:r>
              <a:rPr lang="de-DE" sz="2800" dirty="0" smtClean="0">
                <a:solidFill>
                  <a:schemeClr val="tx1"/>
                </a:solidFill>
                <a:effectLst/>
                <a:latin typeface="Calibri" panose="020F0502020204030204" pitchFamily="34" charset="0"/>
                <a:cs typeface="Calibri" panose="020F0502020204030204" pitchFamily="34" charset="0"/>
              </a:rPr>
              <a:t>?</a:t>
            </a:r>
          </a:p>
          <a:p>
            <a:pPr eaLnBrk="1" hangingPunct="1">
              <a:spcBef>
                <a:spcPts val="600"/>
              </a:spcBef>
              <a:spcAft>
                <a:spcPts val="600"/>
              </a:spcAft>
              <a:buClr>
                <a:srgbClr val="C00000"/>
              </a:buClr>
              <a:buSzPct val="100000"/>
              <a:buFont typeface="Wingdings" panose="05000000000000000000" pitchFamily="2" charset="2"/>
              <a:buChar char="§"/>
              <a:defRPr/>
            </a:pPr>
            <a:r>
              <a:rPr lang="de-DE" sz="2800" dirty="0" smtClean="0">
                <a:solidFill>
                  <a:schemeClr val="tx1"/>
                </a:solidFill>
                <a:effectLst/>
                <a:latin typeface="Calibri" panose="020F0502020204030204" pitchFamily="34" charset="0"/>
                <a:cs typeface="Calibri" panose="020F0502020204030204" pitchFamily="34" charset="0"/>
              </a:rPr>
              <a:t>Welche </a:t>
            </a:r>
            <a:r>
              <a:rPr lang="de-DE" sz="2800" b="1" dirty="0" smtClean="0">
                <a:solidFill>
                  <a:schemeClr val="tx1"/>
                </a:solidFill>
                <a:effectLst/>
                <a:latin typeface="Calibri" panose="020F0502020204030204" pitchFamily="34" charset="0"/>
                <a:cs typeface="Calibri" panose="020F0502020204030204" pitchFamily="34" charset="0"/>
              </a:rPr>
              <a:t>Bedingungen für erfolgreiches Lernen </a:t>
            </a:r>
            <a:r>
              <a:rPr lang="de-DE" sz="2800" dirty="0" smtClean="0">
                <a:solidFill>
                  <a:schemeClr val="tx1"/>
                </a:solidFill>
                <a:effectLst/>
                <a:latin typeface="Calibri" panose="020F0502020204030204" pitchFamily="34" charset="0"/>
                <a:cs typeface="Calibri" panose="020F0502020204030204" pitchFamily="34" charset="0"/>
              </a:rPr>
              <a:t>braucht es?</a:t>
            </a:r>
          </a:p>
          <a:p>
            <a:pPr eaLnBrk="1" hangingPunct="1">
              <a:spcBef>
                <a:spcPts val="600"/>
              </a:spcBef>
              <a:spcAft>
                <a:spcPts val="600"/>
              </a:spcAft>
              <a:buClr>
                <a:srgbClr val="C00000"/>
              </a:buClr>
              <a:buSzPct val="100000"/>
              <a:buFont typeface="Wingdings" panose="05000000000000000000" pitchFamily="2" charset="2"/>
              <a:buChar char="§"/>
              <a:defRPr/>
            </a:pPr>
            <a:r>
              <a:rPr lang="de-DE" sz="2800" dirty="0" smtClean="0">
                <a:solidFill>
                  <a:schemeClr val="tx1"/>
                </a:solidFill>
                <a:effectLst/>
                <a:latin typeface="Calibri" panose="020F0502020204030204" pitchFamily="34" charset="0"/>
                <a:cs typeface="Calibri" panose="020F0502020204030204" pitchFamily="34" charset="0"/>
              </a:rPr>
              <a:t>Wird es sich an der neuen Schule </a:t>
            </a:r>
            <a:r>
              <a:rPr lang="de-DE" sz="2800" b="1" dirty="0" smtClean="0">
                <a:solidFill>
                  <a:schemeClr val="tx1"/>
                </a:solidFill>
                <a:effectLst/>
                <a:latin typeface="Calibri" panose="020F0502020204030204" pitchFamily="34" charset="0"/>
                <a:cs typeface="Calibri" panose="020F0502020204030204" pitchFamily="34" charset="0"/>
              </a:rPr>
              <a:t>wohl fühlen</a:t>
            </a:r>
            <a:r>
              <a:rPr lang="de-DE" sz="2800" dirty="0" smtClean="0">
                <a:solidFill>
                  <a:schemeClr val="tx1"/>
                </a:solidFill>
                <a:effectLst/>
                <a:latin typeface="Calibri" panose="020F0502020204030204" pitchFamily="34" charset="0"/>
                <a:cs typeface="Calibri" panose="020F0502020204030204" pitchFamily="34" charset="0"/>
              </a:rPr>
              <a:t>?</a:t>
            </a:r>
          </a:p>
          <a:p>
            <a:pPr eaLnBrk="1" hangingPunct="1">
              <a:spcBef>
                <a:spcPts val="600"/>
              </a:spcBef>
              <a:spcAft>
                <a:spcPts val="600"/>
              </a:spcAft>
              <a:buClr>
                <a:srgbClr val="C00000"/>
              </a:buClr>
              <a:buSzPct val="100000"/>
              <a:buFont typeface="Wingdings" panose="05000000000000000000" pitchFamily="2" charset="2"/>
              <a:buChar char="§"/>
              <a:defRPr/>
            </a:pPr>
            <a:r>
              <a:rPr lang="de-DE" sz="2800" dirty="0" smtClean="0">
                <a:solidFill>
                  <a:schemeClr val="tx1"/>
                </a:solidFill>
                <a:effectLst/>
                <a:latin typeface="Calibri" panose="020F0502020204030204" pitchFamily="34" charset="0"/>
                <a:cs typeface="Calibri" panose="020F0502020204030204" pitchFamily="34" charset="0"/>
              </a:rPr>
              <a:t>…</a:t>
            </a: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rotWithShape="1">
          <a:blip r:embed="rId6" cstate="print">
            <a:extLst>
              <a:ext uri="{28A0092B-C50C-407E-A947-70E740481C1C}">
                <a14:useLocalDpi xmlns:a14="http://schemas.microsoft.com/office/drawing/2010/main" val="0"/>
              </a:ext>
            </a:extLst>
          </a:blip>
          <a:srcRect l="14960" r="17666"/>
          <a:stretch/>
        </p:blipFill>
        <p:spPr>
          <a:xfrm>
            <a:off x="7741733" y="344029"/>
            <a:ext cx="1756460" cy="146645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5353">
        <p14:conveyor dir="l"/>
      </p:transition>
    </mc:Choice>
    <mc:Fallback xmlns="">
      <p:transition spd="slow" advTm="453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665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665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6656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6656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6656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665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6656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808760" y="780360"/>
            <a:ext cx="76113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Alle Kinder sind </a:t>
            </a:r>
          </a:p>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verschieden. </a:t>
            </a:r>
          </a:p>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Kinder…</a:t>
            </a:r>
            <a:endParaRPr lang="de-DE" altLang="de-DE" sz="4400" b="1" dirty="0">
              <a:solidFill>
                <a:schemeClr val="tx1"/>
              </a:solidFill>
              <a:latin typeface="Calibri" panose="020F0502020204030204" pitchFamily="34" charset="0"/>
              <a:cs typeface="Calibri" panose="020F0502020204030204" pitchFamily="34" charset="0"/>
            </a:endParaRPr>
          </a:p>
        </p:txBody>
      </p:sp>
      <p:sp>
        <p:nvSpPr>
          <p:cNvPr id="68611" name="Rectangle 3"/>
          <p:cNvSpPr>
            <a:spLocks noChangeArrowheads="1"/>
          </p:cNvSpPr>
          <p:nvPr/>
        </p:nvSpPr>
        <p:spPr bwMode="auto">
          <a:xfrm>
            <a:off x="808760" y="2602549"/>
            <a:ext cx="8420100" cy="4114800"/>
          </a:xfrm>
          <a:prstGeom prst="rect">
            <a:avLst/>
          </a:prstGeom>
          <a:noFill/>
          <a:ln w="9525">
            <a:noFill/>
            <a:miter lim="800000"/>
            <a:headEnd/>
            <a:tailEnd/>
          </a:ln>
          <a:effectLst/>
        </p:spPr>
        <p:txBody>
          <a:bodyPr lIns="92075" tIns="46038" rIns="92075" bIns="46038"/>
          <a:lstStyle/>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…entwickeln </a:t>
            </a:r>
            <a:r>
              <a:rPr lang="de-DE" sz="3200" dirty="0">
                <a:solidFill>
                  <a:schemeClr val="tx1"/>
                </a:solidFill>
                <a:latin typeface="Calibri" panose="020F0502020204030204" pitchFamily="34" charset="0"/>
                <a:cs typeface="Calibri" panose="020F0502020204030204" pitchFamily="34" charset="0"/>
              </a:rPr>
              <a:t>sich ganz  </a:t>
            </a:r>
            <a:r>
              <a:rPr lang="de-DE" sz="3200" dirty="0" smtClean="0">
                <a:solidFill>
                  <a:schemeClr val="tx1"/>
                </a:solidFill>
                <a:latin typeface="Calibri" panose="020F0502020204030204" pitchFamily="34" charset="0"/>
                <a:cs typeface="Calibri" panose="020F0502020204030204" pitchFamily="34" charset="0"/>
              </a:rPr>
              <a:t>                                 unterschiedlich,</a:t>
            </a:r>
            <a:endParaRPr lang="de-DE" sz="3200" dirty="0">
              <a:solidFill>
                <a:schemeClr val="tx1"/>
              </a:solidFill>
              <a:latin typeface="Calibri" panose="020F0502020204030204" pitchFamily="34" charset="0"/>
              <a:cs typeface="Calibri" panose="020F0502020204030204" pitchFamily="34" charset="0"/>
            </a:endParaRPr>
          </a:p>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…haben </a:t>
            </a:r>
            <a:r>
              <a:rPr lang="de-DE" sz="3200" dirty="0">
                <a:solidFill>
                  <a:schemeClr val="tx1"/>
                </a:solidFill>
                <a:latin typeface="Calibri" panose="020F0502020204030204" pitchFamily="34" charset="0"/>
                <a:cs typeface="Calibri" panose="020F0502020204030204" pitchFamily="34" charset="0"/>
              </a:rPr>
              <a:t>verschiedene Interessen, Begabungen und </a:t>
            </a:r>
            <a:r>
              <a:rPr lang="de-DE" sz="3200" dirty="0" smtClean="0">
                <a:solidFill>
                  <a:schemeClr val="tx1"/>
                </a:solidFill>
                <a:latin typeface="Calibri" panose="020F0502020204030204" pitchFamily="34" charset="0"/>
                <a:cs typeface="Calibri" panose="020F0502020204030204" pitchFamily="34" charset="0"/>
              </a:rPr>
              <a:t>Fähigkeiten,</a:t>
            </a:r>
            <a:endParaRPr lang="de-DE" sz="3200" dirty="0">
              <a:solidFill>
                <a:schemeClr val="tx1"/>
              </a:solidFill>
              <a:latin typeface="Calibri" panose="020F0502020204030204" pitchFamily="34" charset="0"/>
              <a:cs typeface="Calibri" panose="020F0502020204030204" pitchFamily="34" charset="0"/>
            </a:endParaRPr>
          </a:p>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…und lernen </a:t>
            </a:r>
            <a:r>
              <a:rPr lang="de-DE" sz="3200" dirty="0">
                <a:solidFill>
                  <a:schemeClr val="tx1"/>
                </a:solidFill>
                <a:latin typeface="Calibri" panose="020F0502020204030204" pitchFamily="34" charset="0"/>
                <a:cs typeface="Calibri" panose="020F0502020204030204" pitchFamily="34" charset="0"/>
              </a:rPr>
              <a:t>auf verschiedene Weise und mit unterschiedlicher Geschwindigkeit.</a:t>
            </a:r>
          </a:p>
          <a:p>
            <a:pPr defTabSz="449263" eaLnBrk="1" hangingPunct="1">
              <a:spcBef>
                <a:spcPts val="800"/>
              </a:spcBef>
              <a:buClr>
                <a:srgbClr val="C00000"/>
              </a:buClr>
              <a:buSzPct val="75000"/>
              <a:defRPr/>
            </a:pPr>
            <a:endParaRPr lang="de-DE" sz="3200" dirty="0">
              <a:solidFill>
                <a:schemeClr val="tx1"/>
              </a:solidFill>
              <a:latin typeface="Calibri" panose="020F0502020204030204" pitchFamily="34" charset="0"/>
              <a:cs typeface="Calibri" panose="020F0502020204030204" pitchFamily="34" charset="0"/>
            </a:endParaRPr>
          </a:p>
        </p:txBody>
      </p:sp>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t="31919"/>
          <a:stretch/>
        </p:blipFill>
        <p:spPr>
          <a:xfrm>
            <a:off x="5616888" y="367734"/>
            <a:ext cx="3900045" cy="2827482"/>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8298">
        <p14:conveyor dir="l"/>
      </p:transition>
    </mc:Choice>
    <mc:Fallback xmlns="">
      <p:transition spd="slow" advTm="282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686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686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76237" y="368464"/>
            <a:ext cx="9529763" cy="1358900"/>
          </a:xfrm>
        </p:spPr>
        <p:txBody>
          <a:bodyPr/>
          <a:lstStyle/>
          <a:p>
            <a:pPr eaLnBrk="1" hangingPunct="1"/>
            <a:r>
              <a:rPr lang="de-DE" altLang="de-DE" b="1" dirty="0" smtClean="0">
                <a:solidFill>
                  <a:schemeClr val="tx1"/>
                </a:solidFill>
                <a:latin typeface="Calibri" panose="020F0502020204030204" pitchFamily="34" charset="0"/>
                <a:cs typeface="Calibri" panose="020F0502020204030204" pitchFamily="34" charset="0"/>
              </a:rPr>
              <a:t>Sie alle – und wir auch – möchten, dass Ihr Kind erfolgreich und glücklich ist!</a:t>
            </a:r>
          </a:p>
        </p:txBody>
      </p:sp>
      <p:sp>
        <p:nvSpPr>
          <p:cNvPr id="51203" name="Rectangle 3"/>
          <p:cNvSpPr>
            <a:spLocks noGrp="1" noChangeArrowheads="1"/>
          </p:cNvSpPr>
          <p:nvPr>
            <p:ph type="body" idx="4294967295"/>
          </p:nvPr>
        </p:nvSpPr>
        <p:spPr>
          <a:xfrm>
            <a:off x="702054" y="2064455"/>
            <a:ext cx="8617285" cy="5273675"/>
          </a:xfrm>
        </p:spPr>
        <p:txBody>
          <a:bodyPr/>
          <a:lstStyle/>
          <a:p>
            <a:pPr marL="0" indent="0" eaLnBrk="1" hangingPunct="1">
              <a:buClr>
                <a:srgbClr val="C00000"/>
              </a:buClr>
              <a:buSzPct val="100000"/>
              <a:buNone/>
              <a:defRPr/>
            </a:pPr>
            <a:r>
              <a:rPr lang="de-DE" sz="3000" dirty="0" smtClean="0">
                <a:solidFill>
                  <a:schemeClr val="tx1"/>
                </a:solidFill>
                <a:effectLst/>
                <a:latin typeface="Calibri" panose="020F0502020204030204" pitchFamily="34" charset="0"/>
                <a:cs typeface="Calibri" panose="020F0502020204030204" pitchFamily="34" charset="0"/>
              </a:rPr>
              <a:t>Das gelingt,…</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es mit Freude lernt.</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die Anforderungen weder                                                                              </a:t>
            </a:r>
            <a:r>
              <a:rPr lang="de-DE" sz="3000" dirty="0" smtClean="0">
                <a:solidFill>
                  <a:schemeClr val="bg1"/>
                </a:solidFill>
                <a:effectLst/>
                <a:latin typeface="Calibri" panose="020F0502020204030204" pitchFamily="34" charset="0"/>
                <a:cs typeface="Calibri" panose="020F0502020204030204" pitchFamily="34" charset="0"/>
              </a:rPr>
              <a:t>b </a:t>
            </a:r>
            <a:r>
              <a:rPr lang="de-DE" sz="3000" dirty="0" smtClean="0">
                <a:solidFill>
                  <a:schemeClr val="tx1"/>
                </a:solidFill>
                <a:effectLst/>
                <a:latin typeface="Calibri" panose="020F0502020204030204" pitchFamily="34" charset="0"/>
                <a:cs typeface="Calibri" panose="020F0502020204030204" pitchFamily="34" charset="0"/>
              </a:rPr>
              <a:t>zu hoch noch zu niedrig sind.</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es ohne Stress gute Leistungen zeigen kann.</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ihm Zeit für Entspannung bleibt.</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weder Schulfrust noch -angst auftreten.</a:t>
            </a:r>
          </a:p>
          <a:p>
            <a:pPr eaLnBrk="1" hangingPunct="1">
              <a:buClr>
                <a:srgbClr val="C00000"/>
              </a:buClr>
              <a:buSzPct val="100000"/>
              <a:buFont typeface="Wingdings" panose="05000000000000000000" pitchFamily="2" charset="2"/>
              <a:buChar char="§"/>
              <a:defRPr/>
            </a:pPr>
            <a:r>
              <a:rPr lang="de-DE" sz="3000" dirty="0" smtClean="0">
                <a:solidFill>
                  <a:schemeClr val="tx1"/>
                </a:solidFill>
                <a:effectLst/>
                <a:latin typeface="Calibri" panose="020F0502020204030204" pitchFamily="34" charset="0"/>
                <a:cs typeface="Calibri" panose="020F0502020204030204" pitchFamily="34" charset="0"/>
              </a:rPr>
              <a:t>…wenn Ihre Schulwahl keine Prestigefrage ist.</a:t>
            </a: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a:p>
            <a:pPr eaLnBrk="1" hangingPunct="1">
              <a:buClr>
                <a:srgbClr val="C00000"/>
              </a:buClr>
              <a:buSzPct val="100000"/>
              <a:buFont typeface="Wingdings" panose="05000000000000000000" pitchFamily="2" charset="2"/>
              <a:buChar char="§"/>
              <a:defRPr/>
            </a:pPr>
            <a:endParaRPr lang="de-DE" dirty="0" smtClean="0">
              <a:solidFill>
                <a:schemeClr val="tx1"/>
              </a:solidFill>
              <a:effectLst/>
              <a:latin typeface="Calibri" panose="020F0502020204030204" pitchFamily="34" charset="0"/>
              <a:cs typeface="Calibri" panose="020F0502020204030204" pitchFamily="34" charset="0"/>
            </a:endParaRPr>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6103" y="1937569"/>
            <a:ext cx="2935484" cy="1972278"/>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4077861710"/>
      </p:ext>
    </p:extLst>
  </p:cSld>
  <p:clrMapOvr>
    <a:masterClrMapping/>
  </p:clrMapOvr>
  <mc:AlternateContent xmlns:mc="http://schemas.openxmlformats.org/markup-compatibility/2006" xmlns:p14="http://schemas.microsoft.com/office/powerpoint/2010/main">
    <mc:Choice Requires="p14">
      <p:transition spd="slow" p14:dur="1500" advTm="65189">
        <p14:conveyor dir="l"/>
      </p:transition>
    </mc:Choice>
    <mc:Fallback xmlns="">
      <p:transition spd="slow" advTm="65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512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512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512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5120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5120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5120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5120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18962" y="211637"/>
            <a:ext cx="90929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200" b="1" dirty="0" smtClean="0">
                <a:solidFill>
                  <a:schemeClr val="tx1"/>
                </a:solidFill>
                <a:latin typeface="Calibri" panose="020F0502020204030204" pitchFamily="34" charset="0"/>
                <a:cs typeface="Calibri" panose="020F0502020204030204" pitchFamily="34" charset="0"/>
              </a:rPr>
              <a:t>Ihre Schulwahl hat viel Einfluss darauf,…</a:t>
            </a:r>
            <a:endParaRPr lang="de-DE" altLang="de-DE" sz="4200" b="1" dirty="0">
              <a:solidFill>
                <a:schemeClr val="tx1"/>
              </a:solidFill>
              <a:latin typeface="Calibri" panose="020F0502020204030204" pitchFamily="34" charset="0"/>
              <a:cs typeface="Calibri" panose="020F0502020204030204" pitchFamily="34" charset="0"/>
            </a:endParaRPr>
          </a:p>
        </p:txBody>
      </p:sp>
      <p:sp>
        <p:nvSpPr>
          <p:cNvPr id="73731" name="Rectangle 3"/>
          <p:cNvSpPr>
            <a:spLocks noChangeArrowheads="1"/>
          </p:cNvSpPr>
          <p:nvPr/>
        </p:nvSpPr>
        <p:spPr bwMode="auto">
          <a:xfrm>
            <a:off x="898812" y="2849739"/>
            <a:ext cx="8563841" cy="4114800"/>
          </a:xfrm>
          <a:prstGeom prst="rect">
            <a:avLst/>
          </a:prstGeom>
          <a:noFill/>
          <a:ln w="9525">
            <a:noFill/>
            <a:miter lim="800000"/>
            <a:headEnd/>
            <a:tailEnd/>
          </a:ln>
          <a:effectLst/>
        </p:spPr>
        <p:txBody>
          <a:bodyPr lIns="92075" tIns="46038" rIns="92075" bIns="46038"/>
          <a:lstStyle/>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…ob </a:t>
            </a:r>
            <a:r>
              <a:rPr lang="de-DE" sz="3200" dirty="0">
                <a:solidFill>
                  <a:schemeClr val="tx1"/>
                </a:solidFill>
                <a:latin typeface="Calibri" panose="020F0502020204030204" pitchFamily="34" charset="0"/>
                <a:cs typeface="Calibri" panose="020F0502020204030204" pitchFamily="34" charset="0"/>
              </a:rPr>
              <a:t>Ihr Kind sich in der neuen Schule wohl </a:t>
            </a:r>
            <a:r>
              <a:rPr lang="de-DE" sz="3200" dirty="0" smtClean="0">
                <a:solidFill>
                  <a:schemeClr val="tx1"/>
                </a:solidFill>
                <a:latin typeface="Calibri" panose="020F0502020204030204" pitchFamily="34" charset="0"/>
                <a:cs typeface="Calibri" panose="020F0502020204030204" pitchFamily="34" charset="0"/>
              </a:rPr>
              <a:t>fühlt,</a:t>
            </a:r>
            <a:endParaRPr lang="de-DE" sz="3200" dirty="0">
              <a:solidFill>
                <a:schemeClr val="tx1"/>
              </a:solidFill>
              <a:latin typeface="Calibri" panose="020F0502020204030204" pitchFamily="34" charset="0"/>
              <a:cs typeface="Calibri" panose="020F0502020204030204" pitchFamily="34" charset="0"/>
            </a:endParaRPr>
          </a:p>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…ob </a:t>
            </a:r>
            <a:r>
              <a:rPr lang="de-DE" sz="3200" dirty="0">
                <a:solidFill>
                  <a:schemeClr val="tx1"/>
                </a:solidFill>
                <a:latin typeface="Calibri" panose="020F0502020204030204" pitchFamily="34" charset="0"/>
                <a:cs typeface="Calibri" panose="020F0502020204030204" pitchFamily="34" charset="0"/>
              </a:rPr>
              <a:t>die Schulform seinen Begabungen und Fähigkeiten </a:t>
            </a:r>
            <a:r>
              <a:rPr lang="de-DE" sz="3200" dirty="0" smtClean="0">
                <a:solidFill>
                  <a:schemeClr val="tx1"/>
                </a:solidFill>
                <a:latin typeface="Calibri" panose="020F0502020204030204" pitchFamily="34" charset="0"/>
                <a:cs typeface="Calibri" panose="020F0502020204030204" pitchFamily="34" charset="0"/>
              </a:rPr>
              <a:t>entspricht,</a:t>
            </a:r>
            <a:endParaRPr lang="de-DE" sz="3200" dirty="0">
              <a:solidFill>
                <a:schemeClr val="tx1"/>
              </a:solidFill>
              <a:latin typeface="Calibri" panose="020F0502020204030204" pitchFamily="34" charset="0"/>
              <a:cs typeface="Calibri" panose="020F0502020204030204" pitchFamily="34" charset="0"/>
            </a:endParaRPr>
          </a:p>
          <a:p>
            <a:pPr marL="457200" indent="-457200" defTabSz="449263" eaLnBrk="1" hangingPunct="1">
              <a:spcBef>
                <a:spcPts val="800"/>
              </a:spcBef>
              <a:spcAft>
                <a:spcPts val="1800"/>
              </a:spcAft>
              <a:buClr>
                <a:srgbClr val="C00000"/>
              </a:buClr>
              <a:buSzPct val="100000"/>
              <a:buFont typeface="Wingdings" panose="05000000000000000000"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…ob </a:t>
            </a:r>
            <a:r>
              <a:rPr lang="de-DE" sz="3200" dirty="0">
                <a:solidFill>
                  <a:schemeClr val="tx1"/>
                </a:solidFill>
                <a:latin typeface="Calibri" panose="020F0502020204030204" pitchFamily="34" charset="0"/>
                <a:cs typeface="Calibri" panose="020F0502020204030204" pitchFamily="34" charset="0"/>
              </a:rPr>
              <a:t>sich der gewünschte Lernerfolg einstellt.</a:t>
            </a:r>
          </a:p>
        </p:txBody>
      </p:sp>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4960" r="17666"/>
          <a:stretch/>
        </p:blipFill>
        <p:spPr>
          <a:xfrm>
            <a:off x="4010981" y="1168616"/>
            <a:ext cx="1756460" cy="1466454"/>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543913973"/>
      </p:ext>
    </p:extLst>
  </p:cSld>
  <p:clrMapOvr>
    <a:masterClrMapping/>
  </p:clrMapOvr>
  <mc:AlternateContent xmlns:mc="http://schemas.openxmlformats.org/markup-compatibility/2006" xmlns:p14="http://schemas.microsoft.com/office/powerpoint/2010/main">
    <mc:Choice Requires="p14">
      <p:transition spd="slow" p14:dur="1500" advTm="21773">
        <p14:conveyor dir="l"/>
      </p:transition>
    </mc:Choice>
    <mc:Fallback xmlns="">
      <p:transition spd="slow" advTm="21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37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37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3731"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82023" y="498761"/>
            <a:ext cx="88143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Wir möchten Sie bei dieser wichtigen Entscheidung unterstützen.</a:t>
            </a:r>
            <a:endParaRPr lang="de-DE" altLang="de-DE" sz="4400" b="1" dirty="0">
              <a:solidFill>
                <a:schemeClr val="tx1"/>
              </a:solidFill>
              <a:latin typeface="Calibri" panose="020F0502020204030204" pitchFamily="34" charset="0"/>
              <a:cs typeface="Calibri" panose="020F0502020204030204" pitchFamily="34" charset="0"/>
            </a:endParaRPr>
          </a:p>
        </p:txBody>
      </p:sp>
      <p:pic>
        <p:nvPicPr>
          <p:cNvPr id="5" name="Grafik 4"/>
          <p:cNvPicPr>
            <a:picLocks noChangeAspect="1"/>
          </p:cNvPicPr>
          <p:nvPr/>
        </p:nvPicPr>
        <p:blipFill rotWithShape="1">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l="45277"/>
          <a:stretch/>
        </p:blipFill>
        <p:spPr>
          <a:xfrm>
            <a:off x="4792716" y="1888627"/>
            <a:ext cx="2214305" cy="2415216"/>
          </a:xfrm>
          <a:prstGeom prst="rect">
            <a:avLst/>
          </a:prstGeom>
        </p:spPr>
      </p:pic>
      <p:sp>
        <p:nvSpPr>
          <p:cNvPr id="4" name="Rectangle 12"/>
          <p:cNvSpPr>
            <a:spLocks noChangeArrowheads="1"/>
          </p:cNvSpPr>
          <p:nvPr/>
        </p:nvSpPr>
        <p:spPr bwMode="auto">
          <a:xfrm>
            <a:off x="1149052" y="4550709"/>
            <a:ext cx="7835030" cy="2062103"/>
          </a:xfrm>
          <a:prstGeom prst="rect">
            <a:avLst/>
          </a:prstGeom>
          <a:noFill/>
          <a:ln w="9525">
            <a:noFill/>
            <a:miter lim="800000"/>
            <a:headEnd/>
            <a:tailEnd/>
          </a:ln>
          <a:effectLst/>
        </p:spPr>
        <p:txBody>
          <a:bodyPr wrap="none">
            <a:spAutoFit/>
          </a:bodyPr>
          <a:lstStyle/>
          <a:p>
            <a:pPr algn="ctr" eaLnBrk="1" hangingPunct="1">
              <a:spcBef>
                <a:spcPts val="0"/>
              </a:spcBef>
              <a:buClr>
                <a:srgbClr val="00FFFF"/>
              </a:buClr>
              <a:buSzPct val="75000"/>
              <a:buFont typeface="Wingdings" pitchFamily="2" charset="2"/>
              <a:buNone/>
              <a:defRPr/>
            </a:pPr>
            <a:r>
              <a:rPr lang="en-GB" sz="3200" dirty="0" err="1" smtClean="0">
                <a:solidFill>
                  <a:schemeClr val="tx1"/>
                </a:solidFill>
                <a:latin typeface="Calibri" panose="020F0502020204030204" pitchFamily="34" charset="0"/>
                <a:cs typeface="Calibri" panose="020F0502020204030204" pitchFamily="34" charset="0"/>
              </a:rPr>
              <a:t>Dazu</a:t>
            </a:r>
            <a:r>
              <a:rPr lang="en-GB" sz="3200" dirty="0" smtClean="0">
                <a:solidFill>
                  <a:schemeClr val="tx1"/>
                </a:solidFill>
                <a:latin typeface="Calibri" panose="020F0502020204030204" pitchFamily="34" charset="0"/>
                <a:cs typeface="Calibri" panose="020F0502020204030204" pitchFamily="34" charset="0"/>
              </a:rPr>
              <a:t> </a:t>
            </a:r>
            <a:r>
              <a:rPr lang="en-GB" sz="3200" dirty="0" err="1" smtClean="0">
                <a:solidFill>
                  <a:schemeClr val="tx1"/>
                </a:solidFill>
                <a:latin typeface="Calibri" panose="020F0502020204030204" pitchFamily="34" charset="0"/>
                <a:cs typeface="Calibri" panose="020F0502020204030204" pitchFamily="34" charset="0"/>
              </a:rPr>
              <a:t>haben</a:t>
            </a:r>
            <a:r>
              <a:rPr lang="en-GB" sz="3200" dirty="0" smtClean="0">
                <a:solidFill>
                  <a:schemeClr val="tx1"/>
                </a:solidFill>
                <a:latin typeface="Calibri" panose="020F0502020204030204" pitchFamily="34" charset="0"/>
                <a:cs typeface="Calibri" panose="020F0502020204030204" pitchFamily="34" charset="0"/>
              </a:rPr>
              <a:t> </a:t>
            </a:r>
            <a:r>
              <a:rPr lang="en-GB" sz="3200" dirty="0" err="1" smtClean="0">
                <a:solidFill>
                  <a:schemeClr val="tx1"/>
                </a:solidFill>
                <a:latin typeface="Calibri" panose="020F0502020204030204" pitchFamily="34" charset="0"/>
                <a:cs typeface="Calibri" panose="020F0502020204030204" pitchFamily="34" charset="0"/>
              </a:rPr>
              <a:t>wir</a:t>
            </a:r>
            <a:r>
              <a:rPr lang="en-GB" sz="3200" dirty="0" smtClean="0">
                <a:solidFill>
                  <a:schemeClr val="tx1"/>
                </a:solidFill>
                <a:latin typeface="Calibri" panose="020F0502020204030204" pitchFamily="34" charset="0"/>
                <a:cs typeface="Calibri" panose="020F0502020204030204" pitchFamily="34" charset="0"/>
              </a:rPr>
              <a:t> </a:t>
            </a:r>
            <a:r>
              <a:rPr lang="en-GB" sz="3200" dirty="0" err="1" smtClean="0">
                <a:solidFill>
                  <a:schemeClr val="tx1"/>
                </a:solidFill>
                <a:latin typeface="Calibri" panose="020F0502020204030204" pitchFamily="34" charset="0"/>
                <a:cs typeface="Calibri" panose="020F0502020204030204" pitchFamily="34" charset="0"/>
              </a:rPr>
              <a:t>Informationen</a:t>
            </a:r>
            <a:r>
              <a:rPr lang="en-GB" sz="3200" dirty="0" smtClean="0">
                <a:solidFill>
                  <a:schemeClr val="tx1"/>
                </a:solidFill>
                <a:latin typeface="Calibri" panose="020F0502020204030204" pitchFamily="34" charset="0"/>
                <a:cs typeface="Calibri" panose="020F0502020204030204" pitchFamily="34" charset="0"/>
              </a:rPr>
              <a:t> </a:t>
            </a:r>
          </a:p>
          <a:p>
            <a:pPr algn="ctr" eaLnBrk="1" hangingPunct="1">
              <a:spcBef>
                <a:spcPts val="0"/>
              </a:spcBef>
              <a:buClr>
                <a:srgbClr val="00FFFF"/>
              </a:buClr>
              <a:buSzPct val="75000"/>
              <a:buFont typeface="Wingdings" pitchFamily="2" charset="2"/>
              <a:buNone/>
              <a:defRPr/>
            </a:pPr>
            <a:r>
              <a:rPr lang="en-GB" sz="3200" dirty="0" err="1" smtClean="0">
                <a:solidFill>
                  <a:schemeClr val="tx1"/>
                </a:solidFill>
                <a:latin typeface="Calibri" panose="020F0502020204030204" pitchFamily="34" charset="0"/>
                <a:cs typeface="Calibri" panose="020F0502020204030204" pitchFamily="34" charset="0"/>
              </a:rPr>
              <a:t>zu</a:t>
            </a:r>
            <a:r>
              <a:rPr lang="en-GB" sz="3200" dirty="0" smtClean="0">
                <a:solidFill>
                  <a:schemeClr val="tx1"/>
                </a:solidFill>
                <a:latin typeface="Calibri" panose="020F0502020204030204" pitchFamily="34" charset="0"/>
                <a:cs typeface="Calibri" panose="020F0502020204030204" pitchFamily="34" charset="0"/>
              </a:rPr>
              <a:t> den </a:t>
            </a:r>
            <a:r>
              <a:rPr lang="en-GB" sz="3200" b="1" dirty="0" err="1" smtClean="0">
                <a:solidFill>
                  <a:schemeClr val="tx1"/>
                </a:solidFill>
                <a:latin typeface="Calibri" panose="020F0502020204030204" pitchFamily="34" charset="0"/>
                <a:cs typeface="Calibri" panose="020F0502020204030204" pitchFamily="34" charset="0"/>
              </a:rPr>
              <a:t>Schulformen</a:t>
            </a:r>
            <a:r>
              <a:rPr lang="en-GB" sz="3200" dirty="0" smtClean="0">
                <a:solidFill>
                  <a:schemeClr val="tx1"/>
                </a:solidFill>
                <a:latin typeface="Calibri" panose="020F0502020204030204" pitchFamily="34" charset="0"/>
                <a:cs typeface="Calibri" panose="020F0502020204030204" pitchFamily="34" charset="0"/>
              </a:rPr>
              <a:t> </a:t>
            </a:r>
          </a:p>
          <a:p>
            <a:pPr algn="ctr" eaLnBrk="1" hangingPunct="1">
              <a:spcBef>
                <a:spcPts val="0"/>
              </a:spcBef>
              <a:buClr>
                <a:srgbClr val="00FFFF"/>
              </a:buClr>
              <a:buSzPct val="75000"/>
              <a:buFont typeface="Wingdings" pitchFamily="2" charset="2"/>
              <a:buNone/>
              <a:defRPr/>
            </a:pPr>
            <a:r>
              <a:rPr lang="en-GB" sz="3200" dirty="0">
                <a:solidFill>
                  <a:schemeClr val="tx1"/>
                </a:solidFill>
                <a:latin typeface="Calibri" panose="020F0502020204030204" pitchFamily="34" charset="0"/>
                <a:cs typeface="Calibri" panose="020F0502020204030204" pitchFamily="34" charset="0"/>
              </a:rPr>
              <a:t>u</a:t>
            </a:r>
            <a:r>
              <a:rPr lang="en-GB" sz="3200" dirty="0" smtClean="0">
                <a:solidFill>
                  <a:schemeClr val="tx1"/>
                </a:solidFill>
                <a:latin typeface="Calibri" panose="020F0502020204030204" pitchFamily="34" charset="0"/>
                <a:cs typeface="Calibri" panose="020F0502020204030204" pitchFamily="34" charset="0"/>
              </a:rPr>
              <a:t>nd </a:t>
            </a:r>
            <a:r>
              <a:rPr lang="en-GB" sz="3200" dirty="0" err="1" smtClean="0">
                <a:solidFill>
                  <a:schemeClr val="tx1"/>
                </a:solidFill>
                <a:latin typeface="Calibri" panose="020F0502020204030204" pitchFamily="34" charset="0"/>
                <a:cs typeface="Calibri" panose="020F0502020204030204" pitchFamily="34" charset="0"/>
              </a:rPr>
              <a:t>zum</a:t>
            </a:r>
            <a:r>
              <a:rPr lang="en-GB" sz="3200" dirty="0" smtClean="0">
                <a:solidFill>
                  <a:schemeClr val="tx1"/>
                </a:solidFill>
                <a:latin typeface="Calibri" panose="020F0502020204030204" pitchFamily="34" charset="0"/>
                <a:cs typeface="Calibri" panose="020F0502020204030204" pitchFamily="34" charset="0"/>
              </a:rPr>
              <a:t> </a:t>
            </a:r>
            <a:r>
              <a:rPr lang="en-GB" sz="3200" b="1" dirty="0" err="1" smtClean="0">
                <a:solidFill>
                  <a:schemeClr val="tx1"/>
                </a:solidFill>
                <a:latin typeface="Calibri" panose="020F0502020204030204" pitchFamily="34" charset="0"/>
                <a:cs typeface="Calibri" panose="020F0502020204030204" pitchFamily="34" charset="0"/>
              </a:rPr>
              <a:t>Anmeldeverfahren</a:t>
            </a:r>
            <a:r>
              <a:rPr lang="en-GB" sz="3200" b="1" dirty="0" smtClean="0">
                <a:solidFill>
                  <a:schemeClr val="tx1"/>
                </a:solidFill>
                <a:latin typeface="Calibri" panose="020F0502020204030204" pitchFamily="34" charset="0"/>
                <a:cs typeface="Calibri" panose="020F0502020204030204" pitchFamily="34" charset="0"/>
              </a:rPr>
              <a:t> in Gelsenkirchen</a:t>
            </a:r>
          </a:p>
          <a:p>
            <a:pPr algn="ctr" eaLnBrk="1" hangingPunct="1">
              <a:spcBef>
                <a:spcPts val="0"/>
              </a:spcBef>
              <a:buClr>
                <a:srgbClr val="00FFFF"/>
              </a:buClr>
              <a:buSzPct val="75000"/>
              <a:buFont typeface="Wingdings" pitchFamily="2" charset="2"/>
              <a:buNone/>
              <a:defRPr/>
            </a:pPr>
            <a:r>
              <a:rPr lang="en-GB" sz="3200" dirty="0" err="1" smtClean="0">
                <a:solidFill>
                  <a:schemeClr val="tx1"/>
                </a:solidFill>
                <a:latin typeface="Calibri" panose="020F0502020204030204" pitchFamily="34" charset="0"/>
                <a:cs typeface="Calibri" panose="020F0502020204030204" pitchFamily="34" charset="0"/>
              </a:rPr>
              <a:t>zusammengestellt</a:t>
            </a:r>
            <a:r>
              <a:rPr lang="en-GB" sz="3200" dirty="0" smtClean="0">
                <a:solidFill>
                  <a:schemeClr val="tx1"/>
                </a:solidFill>
                <a:latin typeface="Calibri" panose="020F0502020204030204" pitchFamily="34" charset="0"/>
                <a:cs typeface="Calibri" panose="020F0502020204030204" pitchFamily="34" charset="0"/>
              </a:rPr>
              <a:t>.</a:t>
            </a:r>
            <a:endParaRPr lang="en-GB" sz="3200" dirty="0">
              <a:solidFill>
                <a:schemeClr val="tx1"/>
              </a:solidFill>
              <a:latin typeface="Calibri" panose="020F0502020204030204" pitchFamily="34" charset="0"/>
              <a:cs typeface="Calibri" panose="020F0502020204030204" pitchFamily="34" charset="0"/>
            </a:endParaRPr>
          </a:p>
        </p:txBody>
      </p:sp>
      <p:pic>
        <p:nvPicPr>
          <p:cNvPr id="6" name="Grafik 5"/>
          <p:cNvPicPr>
            <a:picLocks noChangeAspect="1"/>
          </p:cNvPicPr>
          <p:nvPr/>
        </p:nvPicPr>
        <p:blipFill rotWithShape="1">
          <a:blip r:embed="rId7" cstate="print">
            <a:extLst>
              <a:ext uri="{28A0092B-C50C-407E-A947-70E740481C1C}">
                <a14:useLocalDpi xmlns:a14="http://schemas.microsoft.com/office/drawing/2010/main" val="0"/>
              </a:ext>
            </a:extLst>
          </a:blip>
          <a:srcRect r="52125"/>
          <a:stretch/>
        </p:blipFill>
        <p:spPr>
          <a:xfrm>
            <a:off x="2855481" y="1888627"/>
            <a:ext cx="1937235" cy="241521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83700" y="6235700"/>
            <a:ext cx="406400" cy="406400"/>
          </a:xfrm>
          <a:prstGeom prst="rect">
            <a:avLst/>
          </a:prstGeom>
        </p:spPr>
      </p:pic>
    </p:spTree>
    <p:extLst>
      <p:ext uri="{BB962C8B-B14F-4D97-AF65-F5344CB8AC3E}">
        <p14:creationId xmlns:p14="http://schemas.microsoft.com/office/powerpoint/2010/main" val="3130969461"/>
      </p:ext>
    </p:extLst>
  </p:cSld>
  <p:clrMapOvr>
    <a:masterClrMapping/>
  </p:clrMapOvr>
  <mc:AlternateContent xmlns:mc="http://schemas.openxmlformats.org/markup-compatibility/2006" xmlns:p14="http://schemas.microsoft.com/office/powerpoint/2010/main">
    <mc:Choice Requires="p14">
      <p:transition spd="slow" p14:dur="1500" advTm="16571">
        <p14:conveyor dir="l"/>
      </p:transition>
    </mc:Choice>
    <mc:Fallback xmlns="">
      <p:transition spd="slow" advTm="16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5"/>
          <a:srcRect t="7597"/>
          <a:stretch/>
        </p:blipFill>
        <p:spPr>
          <a:xfrm>
            <a:off x="3245806" y="1093068"/>
            <a:ext cx="6171464" cy="5497410"/>
          </a:xfrm>
          <a:prstGeom prst="rect">
            <a:avLst/>
          </a:prstGeom>
        </p:spPr>
      </p:pic>
      <p:sp>
        <p:nvSpPr>
          <p:cNvPr id="3" name="Pfeil nach rechts 2"/>
          <p:cNvSpPr/>
          <p:nvPr/>
        </p:nvSpPr>
        <p:spPr bwMode="auto">
          <a:xfrm>
            <a:off x="536024" y="4687611"/>
            <a:ext cx="2741308" cy="1135112"/>
          </a:xfrm>
          <a:prstGeom prst="rightArrow">
            <a:avLst/>
          </a:prstGeom>
          <a:solidFill>
            <a:srgbClr val="FF8F8F"/>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Hier stehen Sie bzw. Ihr Kind jetzt.</a:t>
            </a:r>
          </a:p>
        </p:txBody>
      </p:sp>
      <p:sp>
        <p:nvSpPr>
          <p:cNvPr id="4" name="Rectangle 2"/>
          <p:cNvSpPr>
            <a:spLocks noChangeArrowheads="1"/>
          </p:cNvSpPr>
          <p:nvPr/>
        </p:nvSpPr>
        <p:spPr bwMode="auto">
          <a:xfrm>
            <a:off x="421907" y="344926"/>
            <a:ext cx="7962900" cy="6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000" b="1" dirty="0" smtClean="0">
                <a:solidFill>
                  <a:schemeClr val="tx1"/>
                </a:solidFill>
                <a:latin typeface="Calibri" panose="020F0502020204030204" pitchFamily="34" charset="0"/>
                <a:cs typeface="Calibri" panose="020F0502020204030204" pitchFamily="34" charset="0"/>
              </a:rPr>
              <a:t>Das Schulsystem in NRW</a:t>
            </a:r>
            <a:endParaRPr lang="de-DE" altLang="de-DE" sz="4000" b="1" dirty="0">
              <a:solidFill>
                <a:schemeClr val="tx1"/>
              </a:solidFill>
              <a:latin typeface="Calibri" panose="020F0502020204030204" pitchFamily="34" charset="0"/>
              <a:cs typeface="Calibri" panose="020F050202020403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982033734"/>
      </p:ext>
    </p:extLst>
  </p:cSld>
  <p:clrMapOvr>
    <a:masterClrMapping/>
  </p:clrMapOvr>
  <mc:AlternateContent xmlns:mc="http://schemas.openxmlformats.org/markup-compatibility/2006" xmlns:p14="http://schemas.microsoft.com/office/powerpoint/2010/main">
    <mc:Choice Requires="p14">
      <p:transition spd="slow" p14:dur="1500" advTm="54751">
        <p14:conveyor dir="l"/>
      </p:transition>
    </mc:Choice>
    <mc:Fallback xmlns="">
      <p:transition spd="slow" advTm="54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936914" y="471054"/>
            <a:ext cx="7962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449263">
              <a:defRPr sz="2400">
                <a:solidFill>
                  <a:schemeClr val="bg1"/>
                </a:solidFill>
                <a:latin typeface="Times New Roman" panose="02020603050405020304" pitchFamily="18" charset="0"/>
              </a:defRPr>
            </a:lvl1pPr>
            <a:lvl2pPr marL="742950" indent="-285750" defTabSz="449263">
              <a:defRPr sz="2400">
                <a:solidFill>
                  <a:schemeClr val="bg1"/>
                </a:solidFill>
                <a:latin typeface="Times New Roman" panose="02020603050405020304" pitchFamily="18" charset="0"/>
              </a:defRPr>
            </a:lvl2pPr>
            <a:lvl3pPr marL="1143000" indent="-228600" defTabSz="449263">
              <a:defRPr sz="2400">
                <a:solidFill>
                  <a:schemeClr val="bg1"/>
                </a:solidFill>
                <a:latin typeface="Times New Roman" panose="02020603050405020304" pitchFamily="18" charset="0"/>
              </a:defRPr>
            </a:lvl3pPr>
            <a:lvl4pPr marL="1600200" indent="-228600" defTabSz="449263">
              <a:defRPr sz="2400">
                <a:solidFill>
                  <a:schemeClr val="bg1"/>
                </a:solidFill>
                <a:latin typeface="Times New Roman" panose="02020603050405020304" pitchFamily="18" charset="0"/>
              </a:defRPr>
            </a:lvl4pPr>
            <a:lvl5pPr marL="2057400" indent="-228600" defTabSz="449263">
              <a:defRPr sz="2400">
                <a:solidFill>
                  <a:schemeClr val="bg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defRPr>
            </a:lvl9pPr>
          </a:lstStyle>
          <a:p>
            <a:pPr eaLnBrk="1" hangingPunct="1">
              <a:buClr>
                <a:srgbClr val="00FFFF"/>
              </a:buClr>
              <a:buSzPct val="100000"/>
              <a:buFont typeface="Times New Roman" panose="02020603050405020304" pitchFamily="18" charset="0"/>
              <a:buNone/>
            </a:pPr>
            <a:r>
              <a:rPr lang="de-DE" altLang="de-DE" sz="4400" b="1" dirty="0" smtClean="0">
                <a:solidFill>
                  <a:schemeClr val="tx1"/>
                </a:solidFill>
                <a:latin typeface="Calibri" panose="020F0502020204030204" pitchFamily="34" charset="0"/>
                <a:cs typeface="Calibri" panose="020F0502020204030204" pitchFamily="34" charset="0"/>
              </a:rPr>
              <a:t>In NRW gibt es </a:t>
            </a:r>
            <a:r>
              <a:rPr lang="de-DE" altLang="de-DE" sz="4400" b="1" dirty="0">
                <a:solidFill>
                  <a:schemeClr val="tx1"/>
                </a:solidFill>
                <a:latin typeface="Calibri" panose="020F0502020204030204" pitchFamily="34" charset="0"/>
                <a:cs typeface="Calibri" panose="020F0502020204030204" pitchFamily="34" charset="0"/>
              </a:rPr>
              <a:t>5 Schulformen </a:t>
            </a:r>
            <a:br>
              <a:rPr lang="de-DE" altLang="de-DE" sz="4400" b="1" dirty="0">
                <a:solidFill>
                  <a:schemeClr val="tx1"/>
                </a:solidFill>
                <a:latin typeface="Calibri" panose="020F0502020204030204" pitchFamily="34" charset="0"/>
                <a:cs typeface="Calibri" panose="020F0502020204030204" pitchFamily="34" charset="0"/>
              </a:rPr>
            </a:br>
            <a:r>
              <a:rPr lang="de-DE" altLang="de-DE" sz="4400" b="1" dirty="0">
                <a:solidFill>
                  <a:schemeClr val="tx1"/>
                </a:solidFill>
                <a:latin typeface="Calibri" panose="020F0502020204030204" pitchFamily="34" charset="0"/>
                <a:cs typeface="Calibri" panose="020F0502020204030204" pitchFamily="34" charset="0"/>
              </a:rPr>
              <a:t>der Sekundarstufe 1</a:t>
            </a:r>
          </a:p>
        </p:txBody>
      </p:sp>
      <p:sp>
        <p:nvSpPr>
          <p:cNvPr id="69635" name="Rectangle 3"/>
          <p:cNvSpPr>
            <a:spLocks noChangeArrowheads="1"/>
          </p:cNvSpPr>
          <p:nvPr/>
        </p:nvSpPr>
        <p:spPr bwMode="auto">
          <a:xfrm>
            <a:off x="936914" y="2083917"/>
            <a:ext cx="7962900" cy="4114800"/>
          </a:xfrm>
          <a:prstGeom prst="rect">
            <a:avLst/>
          </a:prstGeom>
          <a:noFill/>
          <a:ln w="9525">
            <a:noFill/>
            <a:miter lim="800000"/>
            <a:headEnd/>
            <a:tailEnd/>
          </a:ln>
          <a:effectLst/>
        </p:spPr>
        <p:txBody>
          <a:bodyPr lIns="92075" tIns="46038" rIns="92075" bIns="46038"/>
          <a:lstStyle/>
          <a:p>
            <a:pPr marL="341313" indent="-341313" defTabSz="449263" eaLnBrk="1" hangingPunct="1">
              <a:spcBef>
                <a:spcPts val="800"/>
              </a:spcBef>
              <a:spcAft>
                <a:spcPts val="1800"/>
              </a:spcAft>
              <a:buClr>
                <a:srgbClr val="C00000"/>
              </a:buClr>
              <a:buSzPct val="75000"/>
              <a:buFont typeface="Wingdings" pitchFamily="2" charset="2"/>
              <a:buChar char=""/>
              <a:defRPr/>
            </a:pPr>
            <a:r>
              <a:rPr lang="de-DE" sz="3200" dirty="0">
                <a:solidFill>
                  <a:schemeClr val="tx1"/>
                </a:solidFill>
                <a:latin typeface="Calibri" panose="020F0502020204030204" pitchFamily="34" charset="0"/>
                <a:cs typeface="Calibri" panose="020F0502020204030204" pitchFamily="34" charset="0"/>
              </a:rPr>
              <a:t>Alle führen </a:t>
            </a:r>
            <a:r>
              <a:rPr lang="de-DE" sz="3200" dirty="0" smtClean="0">
                <a:solidFill>
                  <a:schemeClr val="tx1"/>
                </a:solidFill>
                <a:latin typeface="Calibri" panose="020F0502020204030204" pitchFamily="34" charset="0"/>
                <a:cs typeface="Calibri" panose="020F0502020204030204" pitchFamily="34" charset="0"/>
              </a:rPr>
              <a:t>prinzipiell zu </a:t>
            </a:r>
            <a:r>
              <a:rPr lang="de-DE" sz="3200" dirty="0">
                <a:solidFill>
                  <a:schemeClr val="tx1"/>
                </a:solidFill>
                <a:latin typeface="Calibri" panose="020F0502020204030204" pitchFamily="34" charset="0"/>
                <a:cs typeface="Calibri" panose="020F0502020204030204" pitchFamily="34" charset="0"/>
              </a:rPr>
              <a:t>gleichwertigen </a:t>
            </a:r>
            <a:r>
              <a:rPr lang="de-DE" sz="3200" dirty="0" smtClean="0">
                <a:solidFill>
                  <a:schemeClr val="tx1"/>
                </a:solidFill>
                <a:latin typeface="Calibri" panose="020F0502020204030204" pitchFamily="34" charset="0"/>
                <a:cs typeface="Calibri" panose="020F0502020204030204" pitchFamily="34" charset="0"/>
              </a:rPr>
              <a:t>Abschlüssen (dem </a:t>
            </a:r>
            <a:r>
              <a:rPr lang="de-DE" sz="3200" dirty="0">
                <a:solidFill>
                  <a:schemeClr val="tx1"/>
                </a:solidFill>
                <a:latin typeface="Calibri" panose="020F0502020204030204" pitchFamily="34" charset="0"/>
                <a:cs typeface="Calibri" panose="020F0502020204030204" pitchFamily="34" charset="0"/>
              </a:rPr>
              <a:t>Sekundarabschluss I </a:t>
            </a:r>
            <a:r>
              <a:rPr lang="de-DE" sz="3200" dirty="0" smtClean="0">
                <a:solidFill>
                  <a:schemeClr val="tx1"/>
                </a:solidFill>
                <a:latin typeface="Calibri" panose="020F0502020204030204" pitchFamily="34" charset="0"/>
                <a:cs typeface="Calibri" panose="020F0502020204030204" pitchFamily="34" charset="0"/>
              </a:rPr>
              <a:t>).</a:t>
            </a:r>
          </a:p>
          <a:p>
            <a:pPr marL="341313" indent="-341313" defTabSz="449263" eaLnBrk="1" hangingPunct="1">
              <a:spcBef>
                <a:spcPts val="800"/>
              </a:spcBef>
              <a:spcAft>
                <a:spcPts val="1800"/>
              </a:spcAft>
              <a:buClr>
                <a:srgbClr val="C00000"/>
              </a:buClr>
              <a:buSzPct val="75000"/>
              <a:buFont typeface="Wingdings"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Die Schulformen nutzen dafür unterschiedliche Wege und Schwerpunkte.</a:t>
            </a:r>
            <a:endParaRPr lang="de-DE" sz="3200" dirty="0">
              <a:solidFill>
                <a:schemeClr val="tx1"/>
              </a:solidFill>
              <a:latin typeface="Calibri" panose="020F0502020204030204" pitchFamily="34" charset="0"/>
              <a:cs typeface="Calibri" panose="020F0502020204030204" pitchFamily="34" charset="0"/>
            </a:endParaRPr>
          </a:p>
          <a:p>
            <a:pPr marL="341313" indent="-341313" defTabSz="449263" eaLnBrk="1" hangingPunct="1">
              <a:spcBef>
                <a:spcPts val="800"/>
              </a:spcBef>
              <a:spcAft>
                <a:spcPts val="1800"/>
              </a:spcAft>
              <a:buClr>
                <a:srgbClr val="C00000"/>
              </a:buClr>
              <a:buSzPct val="75000"/>
              <a:buFont typeface="Wingdings" pitchFamily="2" charset="2"/>
              <a:buChar char=""/>
              <a:defRPr/>
            </a:pPr>
            <a:r>
              <a:rPr lang="de-DE" sz="3200" dirty="0" smtClean="0">
                <a:solidFill>
                  <a:schemeClr val="tx1"/>
                </a:solidFill>
                <a:latin typeface="Calibri" panose="020F0502020204030204" pitchFamily="34" charset="0"/>
                <a:cs typeface="Calibri" panose="020F0502020204030204" pitchFamily="34" charset="0"/>
              </a:rPr>
              <a:t>Dadurch können die individuellen </a:t>
            </a:r>
            <a:r>
              <a:rPr lang="de-DE" sz="3200" dirty="0">
                <a:solidFill>
                  <a:schemeClr val="tx1"/>
                </a:solidFill>
                <a:latin typeface="Calibri" panose="020F0502020204030204" pitchFamily="34" charset="0"/>
                <a:cs typeface="Calibri" panose="020F0502020204030204" pitchFamily="34" charset="0"/>
              </a:rPr>
              <a:t>Fähigkeiten und Neigungen </a:t>
            </a:r>
            <a:r>
              <a:rPr lang="de-DE" sz="3200" dirty="0" smtClean="0">
                <a:solidFill>
                  <a:schemeClr val="tx1"/>
                </a:solidFill>
                <a:latin typeface="Calibri" panose="020F0502020204030204" pitchFamily="34" charset="0"/>
                <a:cs typeface="Calibri" panose="020F0502020204030204" pitchFamily="34" charset="0"/>
              </a:rPr>
              <a:t>des </a:t>
            </a:r>
            <a:r>
              <a:rPr lang="de-DE" sz="3200" dirty="0">
                <a:solidFill>
                  <a:schemeClr val="tx1"/>
                </a:solidFill>
                <a:latin typeface="Calibri" panose="020F0502020204030204" pitchFamily="34" charset="0"/>
                <a:cs typeface="Calibri" panose="020F0502020204030204" pitchFamily="34" charset="0"/>
              </a:rPr>
              <a:t>e</a:t>
            </a:r>
            <a:r>
              <a:rPr lang="de-DE" sz="3200" dirty="0" smtClean="0">
                <a:solidFill>
                  <a:schemeClr val="tx1"/>
                </a:solidFill>
                <a:latin typeface="Calibri" panose="020F0502020204030204" pitchFamily="34" charset="0"/>
                <a:cs typeface="Calibri" panose="020F0502020204030204" pitchFamily="34" charset="0"/>
              </a:rPr>
              <a:t>inzelnen Kindes berücksichtigt werden.</a:t>
            </a:r>
            <a:endParaRPr lang="de-DE" sz="3200" dirty="0">
              <a:solidFill>
                <a:schemeClr val="tx1"/>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2036">
        <p14:conveyor dir="l"/>
      </p:transition>
    </mc:Choice>
    <mc:Fallback xmlns="">
      <p:transition spd="slow" advTm="42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9"/>
                                          </p:stCondLst>
                                        </p:cTn>
                                        <p:tgtEl>
                                          <p:spTgt spid="696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696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9"/>
                                          </p:stCondLst>
                                        </p:cTn>
                                        <p:tgtEl>
                                          <p:spTgt spid="69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6.5|7.8|3.7|5|5.9"/>
</p:tagLst>
</file>

<file path=ppt/tags/tag10.xml><?xml version="1.0" encoding="utf-8"?>
<p:tagLst xmlns:a="http://schemas.openxmlformats.org/drawingml/2006/main" xmlns:r="http://schemas.openxmlformats.org/officeDocument/2006/relationships" xmlns:p="http://schemas.openxmlformats.org/presentationml/2006/main">
  <p:tag name="TIMING" val="|8.2|44.9"/>
</p:tagLst>
</file>

<file path=ppt/tags/tag11.xml><?xml version="1.0" encoding="utf-8"?>
<p:tagLst xmlns:a="http://schemas.openxmlformats.org/drawingml/2006/main" xmlns:r="http://schemas.openxmlformats.org/officeDocument/2006/relationships" xmlns:p="http://schemas.openxmlformats.org/presentationml/2006/main">
  <p:tag name="TIMING" val="|8.5"/>
</p:tagLst>
</file>

<file path=ppt/tags/tag2.xml><?xml version="1.0" encoding="utf-8"?>
<p:tagLst xmlns:a="http://schemas.openxmlformats.org/drawingml/2006/main" xmlns:r="http://schemas.openxmlformats.org/officeDocument/2006/relationships" xmlns:p="http://schemas.openxmlformats.org/presentationml/2006/main">
  <p:tag name="TIMING" val="|7.6|3.1|4.6"/>
</p:tagLst>
</file>

<file path=ppt/tags/tag3.xml><?xml version="1.0" encoding="utf-8"?>
<p:tagLst xmlns:a="http://schemas.openxmlformats.org/drawingml/2006/main" xmlns:r="http://schemas.openxmlformats.org/officeDocument/2006/relationships" xmlns:p="http://schemas.openxmlformats.org/presentationml/2006/main">
  <p:tag name="TIMING" val="|14.4|4.2|3.3|5|4.6|6|5.4"/>
</p:tagLst>
</file>

<file path=ppt/tags/tag4.xml><?xml version="1.0" encoding="utf-8"?>
<p:tagLst xmlns:a="http://schemas.openxmlformats.org/drawingml/2006/main" xmlns:r="http://schemas.openxmlformats.org/officeDocument/2006/relationships" xmlns:p="http://schemas.openxmlformats.org/presentationml/2006/main">
  <p:tag name="TIMING" val="|4|4.2|5.1"/>
</p:tagLst>
</file>

<file path=ppt/tags/tag5.xml><?xml version="1.0" encoding="utf-8"?>
<p:tagLst xmlns:a="http://schemas.openxmlformats.org/drawingml/2006/main" xmlns:r="http://schemas.openxmlformats.org/officeDocument/2006/relationships" xmlns:p="http://schemas.openxmlformats.org/presentationml/2006/main">
  <p:tag name="TIMING" val="|35.8"/>
</p:tagLst>
</file>

<file path=ppt/tags/tag6.xml><?xml version="1.0" encoding="utf-8"?>
<p:tagLst xmlns:a="http://schemas.openxmlformats.org/drawingml/2006/main" xmlns:r="http://schemas.openxmlformats.org/officeDocument/2006/relationships" xmlns:p="http://schemas.openxmlformats.org/presentationml/2006/main">
  <p:tag name="TIMING" val="|9.6|14.3|7.5"/>
</p:tagLst>
</file>

<file path=ppt/tags/tag7.xml><?xml version="1.0" encoding="utf-8"?>
<p:tagLst xmlns:a="http://schemas.openxmlformats.org/drawingml/2006/main" xmlns:r="http://schemas.openxmlformats.org/officeDocument/2006/relationships" xmlns:p="http://schemas.openxmlformats.org/presentationml/2006/main">
  <p:tag name="TIMING" val="|7.6|16|7.7|8.7"/>
</p:tagLst>
</file>

<file path=ppt/tags/tag8.xml><?xml version="1.0" encoding="utf-8"?>
<p:tagLst xmlns:a="http://schemas.openxmlformats.org/drawingml/2006/main" xmlns:r="http://schemas.openxmlformats.org/officeDocument/2006/relationships" xmlns:p="http://schemas.openxmlformats.org/presentationml/2006/main">
  <p:tag name="TIMING" val="|15.9|10.1|8.8|4.9"/>
</p:tagLst>
</file>

<file path=ppt/tags/tag9.xml><?xml version="1.0" encoding="utf-8"?>
<p:tagLst xmlns:a="http://schemas.openxmlformats.org/drawingml/2006/main" xmlns:r="http://schemas.openxmlformats.org/officeDocument/2006/relationships" xmlns:p="http://schemas.openxmlformats.org/presentationml/2006/main">
  <p:tag name="TIMING" val="|5.2|11.1|11.1|5|5.4|3.1|3.8|10.1"/>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0</TotalTime>
  <Words>1116</Words>
  <Application>Microsoft Office PowerPoint</Application>
  <PresentationFormat>A4-Papier (210 x 297 mm)</PresentationFormat>
  <Paragraphs>137</Paragraphs>
  <Slides>21</Slides>
  <Notes>10</Notes>
  <HiddenSlides>0</HiddenSlides>
  <MMClips>20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21</vt:i4>
      </vt:variant>
    </vt:vector>
  </HeadingPairs>
  <TitlesOfParts>
    <vt:vector size="28" baseType="lpstr">
      <vt:lpstr>Arial</vt:lpstr>
      <vt:lpstr>Arial Black</vt:lpstr>
      <vt:lpstr>Calibri</vt:lpstr>
      <vt:lpstr>Symbol</vt:lpstr>
      <vt:lpstr>Times New Roman</vt:lpstr>
      <vt:lpstr>Wingdings</vt:lpstr>
      <vt:lpstr>Standarddesign</vt:lpstr>
      <vt:lpstr> </vt:lpstr>
      <vt:lpstr>Grundschule beendet! Was nun?</vt:lpstr>
      <vt:lpstr>Welche Schule ist die richtige  für mein Kind?</vt:lpstr>
      <vt:lpstr>PowerPoint-Präsentation</vt:lpstr>
      <vt:lpstr>Sie alle – und wir auch – möchten, dass Ihr Kind erfolgreich und glücklich ist!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Entscheidungshilfen</vt:lpstr>
      <vt:lpstr>Die Halbjahreszeugnisse  enthalten neben den Noten</vt:lpstr>
      <vt:lpstr>PowerPoint-Präsentation</vt:lpstr>
      <vt:lpstr>Anmeldeverfahren 2021/2022</vt:lpstr>
      <vt:lpstr> Beratungsgespräche an der Schalker Regenbogenschule   In der Woche vom 16. – 20.11.2020 finden die individuellen Beratungsgespräche mit den Klassenlehrerinnen Frau Nicolay (4a), Frau Laarmann (4b), Frau Köse (4c) und Frau Mumcu (4d) statt.  Sie erhalten noch schriftliche Informationen, in welcher Form diese Beratungsgespräche in der aktuellen Lage durchgeführt werden können.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Reinhild</dc:creator>
  <cp:lastModifiedBy>Roewekamp Astrid</cp:lastModifiedBy>
  <cp:revision>238</cp:revision>
  <cp:lastPrinted>2019-10-31T06:15:01Z</cp:lastPrinted>
  <dcterms:modified xsi:type="dcterms:W3CDTF">2020-10-29T13:12:07Z</dcterms:modified>
</cp:coreProperties>
</file>